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6" r:id="rId2"/>
    <p:sldId id="652" r:id="rId3"/>
    <p:sldId id="661" r:id="rId4"/>
    <p:sldId id="665" r:id="rId5"/>
    <p:sldId id="666" r:id="rId6"/>
    <p:sldId id="667" r:id="rId7"/>
    <p:sldId id="668" r:id="rId8"/>
    <p:sldId id="669" r:id="rId9"/>
    <p:sldId id="670" r:id="rId10"/>
    <p:sldId id="653" r:id="rId11"/>
    <p:sldId id="671" r:id="rId12"/>
    <p:sldId id="656" r:id="rId13"/>
    <p:sldId id="272" r:id="rId14"/>
    <p:sldId id="273" r:id="rId15"/>
    <p:sldId id="646" r:id="rId16"/>
    <p:sldId id="647" r:id="rId17"/>
    <p:sldId id="649" r:id="rId18"/>
    <p:sldId id="654" r:id="rId19"/>
    <p:sldId id="651" r:id="rId20"/>
    <p:sldId id="657" r:id="rId21"/>
    <p:sldId id="655" r:id="rId22"/>
    <p:sldId id="672" r:id="rId23"/>
    <p:sldId id="274" r:id="rId24"/>
    <p:sldId id="271" r:id="rId25"/>
    <p:sldId id="673" r:id="rId26"/>
    <p:sldId id="650" r:id="rId27"/>
    <p:sldId id="645" r:id="rId28"/>
    <p:sldId id="64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A2A1"/>
    <a:srgbClr val="FEEF73"/>
    <a:srgbClr val="4C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6FBED-568C-9946-9170-860683232329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6F61A-BAF8-9140-9A04-51662096E6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15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D719-72CF-40DF-AA56-45EAC915A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61321-3208-425F-AFB0-913DD0DA7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B2D8-5100-4AAD-B469-DF6198CF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D139-CCF2-6743-A30E-A0811A732810}" type="datetime1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B1AF3-0CD7-40D3-81C2-39C264D41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2216B-4155-48E1-A40B-6C9EFFE8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5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47787-A111-47B9-89FE-FBA52257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4344C-9A4D-4CE0-9565-11048B4E8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52E76-5C10-438A-B9C9-ED9D6E58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11639-CF04-2846-ABA2-305242C89C6C}" type="datetime1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ACE63-57E8-489A-8143-FDA5ABF21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6A0EA-2868-4434-BE87-A8FF5E4D8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08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942472-6203-4B43-B951-E418521ADC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ED6CB-CCA6-4C7F-850F-8AFE68B62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B915C-2C3C-4F8D-AD0E-D19063A5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800C-35E9-6D4C-826C-1ADE4F6CF396}" type="datetime1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11623-DD07-406C-B5DF-ABE5023F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EBE36-D14E-4149-9151-60B695C0C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0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A3C40-0C71-45B8-8E51-582965DD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7DA7-EC4C-4C5B-BF77-BA8F51B3D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F2FCF-6684-4465-934B-970714EB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223D-FA98-2244-B96D-E3328C94368F}" type="datetime1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B1A6-B1DF-4643-9475-C6AEA49A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182F5-5F2C-41E1-B685-9CF6E521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1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E9C0-9736-48C3-AF6F-B4047A70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C7F7F-F82F-43AD-8413-2ACFACDB9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76B7-86FC-4C19-B2C6-298C53F1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4778C-5A5B-B54C-8E02-1342C7AB4739}" type="datetime1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F8B8-7A06-4DFC-88FB-92A327FF1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CA6B6-CB8D-414E-9F27-AC46C833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1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9A2F-F7FA-406B-9599-94F3386AF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02C7C-11B6-4A1B-A61C-5E17D761E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54CBD-3E6E-4BFB-9FE7-9F96C516A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19142-2F06-48C3-813E-251EAA4B9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5A2EA-5FD8-2A4F-BA78-6CB4C3977BE9}" type="datetime1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A832B-3100-4F19-926F-34CB8B8E5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43FBD-2F21-4FBB-A1B5-517AFDB0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4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35E5-C647-4557-B2CA-E3A6D50D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6415F-5BA8-402D-BCF4-C579E142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B3D60-2CFE-43E1-8ECE-CC1E342B7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35FB4-B206-474D-BD71-37EE74B0C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EE8AC-F375-4B49-8914-A57708C43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B06BF9-B87F-41F7-AE43-7259C5A6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EAA73-DC8D-C14C-9722-B2B8EFFF2DA6}" type="datetime1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CC4CA-65A0-4E79-912D-7AD4371F2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4CD1D-81D4-4BCC-9500-F3EE64EE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9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6A30-0E6E-44A6-A91B-C4FEABE9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4301E-31C1-47B4-A33F-210CB3E5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8D14-6718-D949-82F4-68EE27EBC060}" type="datetime1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4EC3B-9FD9-46CB-825B-5C5DFAD8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C00C1-BC2A-411A-B05F-F443E6AD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2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24183-2ED6-41C4-B0A0-67CB6FDD4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59B31-718C-4740-873F-A1ECF2E3513A}" type="datetime1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26306-1A35-482F-9B33-FDE82FC7F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98AC6-2026-4643-AC6A-BC0435B2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5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11BD-99AB-4785-A27D-95551E2D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82733-C573-46D0-B573-68C1FDDC7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8D700-32D6-4934-A89B-393AA41CC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7D8D9-C845-4C5C-9EF9-73C79CBC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4A85-D231-4A4C-8976-E3A52F2736B7}" type="datetime1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872F9-A98B-42CA-B9E3-2662B931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3DD48D-D3B9-42E7-BC0D-0C01B8CF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1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7CF5-4EA2-42D7-8569-A076C00E0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61830-D9E5-423D-ABA8-0DA940637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6199FA-5BD7-4AA5-8553-BF24FD847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10AB1-5462-4099-A35A-7911D9F3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AEAF-41EE-BF4E-B83E-5ABD0E80F40C}" type="datetime1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9AE4E-AD33-4B42-90BB-DBC0E69BA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1492F-60C1-4A8D-9289-28FA2F69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8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5CF80-8DAD-452E-8C37-4DE6777D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C3C10-041D-41DA-9E57-06AEF2C4A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F6912-E80A-4354-BCBA-F28B94064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6BB7E-D95C-454F-BFE5-781059EA1314}" type="datetime1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84B54-CF37-4EAA-BE3B-5DD791CC5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0F6A8-D52E-4226-9645-8A6D9A019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7B213-5A07-4DF7-93B7-9F79032DB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D18DB-0163-BD45-BFC8-23787F184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573157" y="1351722"/>
            <a:ext cx="6728791" cy="50490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Big Adaptive Rotor (BAR) Project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Inflatable Blade Structural Analysis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Author: Roland Feil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BFAB7-7C26-034A-9916-C652A323ADF8}"/>
              </a:ext>
            </a:extLst>
          </p:cNvPr>
          <p:cNvSpPr txBox="1"/>
          <p:nvPr/>
        </p:nvSpPr>
        <p:spPr>
          <a:xfrm>
            <a:off x="8208217" y="6611779"/>
            <a:ext cx="39869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Source: https://</a:t>
            </a:r>
            <a:r>
              <a:rPr lang="en-US" sz="900" dirty="0" err="1">
                <a:solidFill>
                  <a:schemeClr val="bg1"/>
                </a:solidFill>
              </a:rPr>
              <a:t>www.ge.com</a:t>
            </a:r>
            <a:r>
              <a:rPr lang="en-US" sz="900" dirty="0">
                <a:solidFill>
                  <a:schemeClr val="bg1"/>
                </a:solidFill>
              </a:rPr>
              <a:t>/reports/size-matters-next-big-thing-wind-turbines/</a:t>
            </a:r>
          </a:p>
        </p:txBody>
      </p:sp>
    </p:spTree>
    <p:extLst>
      <p:ext uri="{BB962C8B-B14F-4D97-AF65-F5344CB8AC3E}">
        <p14:creationId xmlns:p14="http://schemas.microsoft.com/office/powerpoint/2010/main" val="4480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Optimization Setup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10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F6C06A-330D-0B4E-A02E-FA83890C37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3" t="35500" r="26705" b="33440"/>
          <a:stretch/>
        </p:blipFill>
        <p:spPr>
          <a:xfrm>
            <a:off x="414131" y="1611564"/>
            <a:ext cx="5156658" cy="134906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AE0D934-4DA6-2843-84D7-3C3B51C28C37}"/>
              </a:ext>
            </a:extLst>
          </p:cNvPr>
          <p:cNvSpPr/>
          <p:nvPr/>
        </p:nvSpPr>
        <p:spPr>
          <a:xfrm>
            <a:off x="5712469" y="1750711"/>
            <a:ext cx="901148" cy="1070765"/>
          </a:xfrm>
          <a:prstGeom prst="rightArrow">
            <a:avLst/>
          </a:prstGeom>
          <a:solidFill>
            <a:srgbClr val="A3A2A1"/>
          </a:solidFill>
          <a:ln w="38100">
            <a:solidFill>
              <a:srgbClr val="4C6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C57E0-6C02-DB4C-BDE4-F0D94D5B2D0C}"/>
              </a:ext>
            </a:extLst>
          </p:cNvPr>
          <p:cNvSpPr txBox="1"/>
          <p:nvPr/>
        </p:nvSpPr>
        <p:spPr>
          <a:xfrm>
            <a:off x="1122076" y="1081475"/>
            <a:ext cx="190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BAR0010 Baseline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C36E9B-08AD-904F-95E5-2A53D25D9397}"/>
              </a:ext>
            </a:extLst>
          </p:cNvPr>
          <p:cNvSpPr txBox="1"/>
          <p:nvPr/>
        </p:nvSpPr>
        <p:spPr>
          <a:xfrm>
            <a:off x="7429330" y="1083511"/>
            <a:ext cx="249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Inflatable blade concept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EEA087-1A1E-7F49-AD28-E1A83FD1F470}"/>
              </a:ext>
            </a:extLst>
          </p:cNvPr>
          <p:cNvSpPr/>
          <p:nvPr/>
        </p:nvSpPr>
        <p:spPr>
          <a:xfrm>
            <a:off x="1497496" y="2062137"/>
            <a:ext cx="874643" cy="463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784974-D68E-154B-A87C-8F205D35D41D}"/>
              </a:ext>
            </a:extLst>
          </p:cNvPr>
          <p:cNvSpPr txBox="1"/>
          <p:nvPr/>
        </p:nvSpPr>
        <p:spPr>
          <a:xfrm>
            <a:off x="838200" y="3052948"/>
            <a:ext cx="42119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Chosen radial station for initial studies:</a:t>
            </a:r>
            <a:br>
              <a:rPr lang="en-US" dirty="0"/>
            </a:br>
            <a:r>
              <a:rPr lang="en-US" dirty="0"/>
              <a:t>r/R = 0.76458948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FFA-W3-241 airfoil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baseline stiffness properties </a:t>
            </a:r>
            <a:br>
              <a:rPr lang="en-US" dirty="0"/>
            </a:br>
            <a:r>
              <a:rPr lang="en-US" dirty="0"/>
              <a:t>at blade cross section</a:t>
            </a:r>
          </a:p>
          <a:p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86D441-CFDC-5546-B0C2-507451011FDE}"/>
              </a:ext>
            </a:extLst>
          </p:cNvPr>
          <p:cNvGrpSpPr/>
          <p:nvPr/>
        </p:nvGrpSpPr>
        <p:grpSpPr>
          <a:xfrm>
            <a:off x="6755297" y="1611564"/>
            <a:ext cx="5088835" cy="1349060"/>
            <a:chOff x="6755297" y="3048001"/>
            <a:chExt cx="5088835" cy="134906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95212A8-D965-0547-9232-4D414DD5C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3" t="35677" r="26735" b="33262"/>
            <a:stretch/>
          </p:blipFill>
          <p:spPr>
            <a:xfrm>
              <a:off x="6755297" y="3048001"/>
              <a:ext cx="5088835" cy="134906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05F6EC-C3DE-B845-A1A9-5AB64E6476B3}"/>
                </a:ext>
              </a:extLst>
            </p:cNvPr>
            <p:cNvSpPr/>
            <p:nvPr/>
          </p:nvSpPr>
          <p:spPr>
            <a:xfrm>
              <a:off x="7798125" y="3405098"/>
              <a:ext cx="874643" cy="46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DB3E96-2254-6C4A-A47C-B369DEF3713C}"/>
                </a:ext>
              </a:extLst>
            </p:cNvPr>
            <p:cNvCxnSpPr/>
            <p:nvPr/>
          </p:nvCxnSpPr>
          <p:spPr>
            <a:xfrm>
              <a:off x="7603436" y="3703272"/>
              <a:ext cx="13716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402D115-E058-C743-9845-D2306CAE2AA6}"/>
                </a:ext>
              </a:extLst>
            </p:cNvPr>
            <p:cNvCxnSpPr>
              <a:cxnSpLocks/>
            </p:cNvCxnSpPr>
            <p:nvPr/>
          </p:nvCxnSpPr>
          <p:spPr>
            <a:xfrm>
              <a:off x="8278517" y="3106923"/>
              <a:ext cx="0" cy="1188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09820CC-178F-544F-99A7-27E3E8553536}"/>
                </a:ext>
              </a:extLst>
            </p:cNvPr>
            <p:cNvCxnSpPr/>
            <p:nvPr/>
          </p:nvCxnSpPr>
          <p:spPr>
            <a:xfrm>
              <a:off x="7603436" y="3868924"/>
              <a:ext cx="6858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2EA95CB-AE73-BE4C-A4C1-CCE86D39AD4A}"/>
                    </a:ext>
                  </a:extLst>
                </p:cNvPr>
                <p:cNvSpPr txBox="1"/>
                <p:nvPr/>
              </p:nvSpPr>
              <p:spPr>
                <a:xfrm>
                  <a:off x="7809725" y="3777734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2EA95CB-AE73-BE4C-A4C1-CCE86D39A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725" y="3777734"/>
                  <a:ext cx="37144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9CED5D-26EC-FB4E-AB8D-5670F8986253}"/>
                </a:ext>
              </a:extLst>
            </p:cNvPr>
            <p:cNvCxnSpPr>
              <a:cxnSpLocks/>
            </p:cNvCxnSpPr>
            <p:nvPr/>
          </p:nvCxnSpPr>
          <p:spPr>
            <a:xfrm>
              <a:off x="8432771" y="3701283"/>
              <a:ext cx="0" cy="59436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DCDD80-BC73-704A-AAC6-0B0102CBFA75}"/>
                    </a:ext>
                  </a:extLst>
                </p:cNvPr>
                <p:cNvSpPr txBox="1"/>
                <p:nvPr/>
              </p:nvSpPr>
              <p:spPr>
                <a:xfrm>
                  <a:off x="8375862" y="3802234"/>
                  <a:ext cx="371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1DCDD80-BC73-704A-AAC6-0B0102CBF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5862" y="3802234"/>
                  <a:ext cx="37144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AA203BA-42B6-6942-B53B-57FFB80DD0FD}"/>
                </a:ext>
              </a:extLst>
            </p:cNvPr>
            <p:cNvCxnSpPr>
              <a:cxnSpLocks/>
            </p:cNvCxnSpPr>
            <p:nvPr/>
          </p:nvCxnSpPr>
          <p:spPr>
            <a:xfrm>
              <a:off x="7503383" y="3295068"/>
              <a:ext cx="182880" cy="914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4096E2B-F1F9-2F48-9B24-048B768873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8912" y="3425990"/>
              <a:ext cx="179494" cy="914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74CABC6-1F66-A44F-980F-7D4C7749736B}"/>
                    </a:ext>
                  </a:extLst>
                </p:cNvPr>
                <p:cNvSpPr txBox="1"/>
                <p:nvPr/>
              </p:nvSpPr>
              <p:spPr>
                <a:xfrm>
                  <a:off x="7337029" y="3266593"/>
                  <a:ext cx="3345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74CABC6-1F66-A44F-980F-7D4C77497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7029" y="3266593"/>
                  <a:ext cx="33457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53E63D8-55EB-5A4F-A184-DFF1F3641A68}"/>
                    </a:ext>
                  </a:extLst>
                </p:cNvPr>
                <p:cNvSpPr txBox="1"/>
                <p:nvPr/>
              </p:nvSpPr>
              <p:spPr>
                <a:xfrm>
                  <a:off x="8885427" y="3220432"/>
                  <a:ext cx="4666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53E63D8-55EB-5A4F-A184-DFF1F3641A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5427" y="3220432"/>
                  <a:ext cx="46660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B6EFAF3-1B76-864F-875E-69DC00D26A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64419"/>
                  </p:ext>
                </p:extLst>
              </p:nvPr>
            </p:nvGraphicFramePr>
            <p:xfrm>
              <a:off x="6755297" y="3065907"/>
              <a:ext cx="5417972" cy="2763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4042">
                      <a:extLst>
                        <a:ext uri="{9D8B030D-6E8A-4147-A177-3AD203B41FA5}">
                          <a16:colId xmlns:a16="http://schemas.microsoft.com/office/drawing/2014/main" val="1907375735"/>
                        </a:ext>
                      </a:extLst>
                    </a:gridCol>
                    <a:gridCol w="4543930">
                      <a:extLst>
                        <a:ext uri="{9D8B030D-6E8A-4147-A177-3AD203B41FA5}">
                          <a16:colId xmlns:a16="http://schemas.microsoft.com/office/drawing/2014/main" val="10182536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Filament wound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8808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Curvature, i.e. ellipsis chordwise semi-major axis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5616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ellipsis semi-minor axis; equivalent to airfoil thickness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7618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FW layer thickness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697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Fiber orientation angle (CUS)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3334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Circumferential uniform stiffness architecture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425868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0B6EFAF3-1B76-864F-875E-69DC00D26A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4264419"/>
                  </p:ext>
                </p:extLst>
              </p:nvPr>
            </p:nvGraphicFramePr>
            <p:xfrm>
              <a:off x="6755297" y="3065907"/>
              <a:ext cx="5417972" cy="2763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4042">
                      <a:extLst>
                        <a:ext uri="{9D8B030D-6E8A-4147-A177-3AD203B41FA5}">
                          <a16:colId xmlns:a16="http://schemas.microsoft.com/office/drawing/2014/main" val="1907375735"/>
                        </a:ext>
                      </a:extLst>
                    </a:gridCol>
                    <a:gridCol w="4543930">
                      <a:extLst>
                        <a:ext uri="{9D8B030D-6E8A-4147-A177-3AD203B41FA5}">
                          <a16:colId xmlns:a16="http://schemas.microsoft.com/office/drawing/2014/main" val="101825363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Filament wound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880860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60784" r="-518841" b="-2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Curvature, i.e. ellipsis chordwise semi-major axis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561675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160784" r="-518841" b="-1862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ellipsis semi-minor axis; equivalent to airfoil thickness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76187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458621" r="-518841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FW layer thickness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69737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t="-540000" r="-51884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Fiber orientation angle (CUS)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33346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Circumferential uniform stiffness architecture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42586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Right Arrow 41">
            <a:extLst>
              <a:ext uri="{FF2B5EF4-FFF2-40B4-BE49-F238E27FC236}">
                <a16:creationId xmlns:a16="http://schemas.microsoft.com/office/drawing/2014/main" id="{10081286-B53A-5E49-8BD9-53678A7BD374}"/>
              </a:ext>
            </a:extLst>
          </p:cNvPr>
          <p:cNvSpPr/>
          <p:nvPr/>
        </p:nvSpPr>
        <p:spPr>
          <a:xfrm>
            <a:off x="6883340" y="6003847"/>
            <a:ext cx="350521" cy="231058"/>
          </a:xfrm>
          <a:prstGeom prst="rightArrow">
            <a:avLst/>
          </a:prstGeom>
          <a:noFill/>
          <a:ln w="38100">
            <a:solidFill>
              <a:srgbClr val="4C6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F041CB-A20E-264E-AAD1-D4B84F8FF130}"/>
                  </a:ext>
                </a:extLst>
              </p:cNvPr>
              <p:cNvSpPr txBox="1"/>
              <p:nvPr/>
            </p:nvSpPr>
            <p:spPr>
              <a:xfrm>
                <a:off x="7686263" y="5934710"/>
                <a:ext cx="25891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Design Variables: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F041CB-A20E-264E-AAD1-D4B84F8FF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63" y="5934710"/>
                <a:ext cx="2589170" cy="369332"/>
              </a:xfrm>
              <a:prstGeom prst="rect">
                <a:avLst/>
              </a:prstGeom>
              <a:blipFill>
                <a:blip r:embed="rId9"/>
                <a:stretch>
                  <a:fillRect l="-1951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ight Arrow 43">
            <a:extLst>
              <a:ext uri="{FF2B5EF4-FFF2-40B4-BE49-F238E27FC236}">
                <a16:creationId xmlns:a16="http://schemas.microsoft.com/office/drawing/2014/main" id="{6143B19F-29FE-A44D-8506-AB958FB8DBBD}"/>
              </a:ext>
            </a:extLst>
          </p:cNvPr>
          <p:cNvSpPr/>
          <p:nvPr/>
        </p:nvSpPr>
        <p:spPr>
          <a:xfrm>
            <a:off x="1122076" y="6003847"/>
            <a:ext cx="350521" cy="231058"/>
          </a:xfrm>
          <a:prstGeom prst="rightArrow">
            <a:avLst/>
          </a:prstGeom>
          <a:noFill/>
          <a:ln w="38100">
            <a:solidFill>
              <a:srgbClr val="4C6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3323EA-590E-5742-88E2-CC939753E1FA}"/>
                  </a:ext>
                </a:extLst>
              </p:cNvPr>
              <p:cNvSpPr txBox="1"/>
              <p:nvPr/>
            </p:nvSpPr>
            <p:spPr>
              <a:xfrm>
                <a:off x="1933719" y="5932016"/>
                <a:ext cx="3769943" cy="6726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Design Objectives: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𝑬𝑰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𝒇𝒍𝒂𝒑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𝑬𝑰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𝒆𝒅𝒈𝒆</m:t>
                        </m:r>
                      </m:sub>
                    </m:sSub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𝑮𝑱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3323EA-590E-5742-88E2-CC939753E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719" y="5932016"/>
                <a:ext cx="3769943" cy="672620"/>
              </a:xfrm>
              <a:prstGeom prst="rect">
                <a:avLst/>
              </a:prstGeom>
              <a:blipFill>
                <a:blip r:embed="rId10"/>
                <a:stretch>
                  <a:fillRect l="-1007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19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2500132"/>
            <a:ext cx="10515600" cy="1736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Blade Structural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1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C7F820-2A73-3D49-881A-FA5447495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31" y="556216"/>
            <a:ext cx="6834433" cy="3684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920FD4E-0E54-B648-B2DE-3459987697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10848" y="4001866"/>
              <a:ext cx="5337456" cy="23547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79152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779152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779152">
                      <a:extLst>
                        <a:ext uri="{9D8B030D-6E8A-4147-A177-3AD203B41FA5}">
                          <a16:colId xmlns:a16="http://schemas.microsoft.com/office/drawing/2014/main" val="3606062568"/>
                        </a:ext>
                      </a:extLst>
                    </a:gridCol>
                  </a:tblGrid>
                  <a:tr h="4709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Parameter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Description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709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2.86 E+08</a:t>
                          </a:r>
                          <a:r>
                            <a:rPr lang="en-US" sz="18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Flap stiffness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709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edge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7.64 E+08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stiffness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4709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GJ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1.39 E+07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Torsion stiffness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47095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264.5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n-US" sz="1800" b="0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Section mass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F920FD4E-0E54-B648-B2DE-3459987697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10848" y="4001866"/>
              <a:ext cx="5337456" cy="23547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79152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779152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779152">
                      <a:extLst>
                        <a:ext uri="{9D8B030D-6E8A-4147-A177-3AD203B41FA5}">
                          <a16:colId xmlns:a16="http://schemas.microsoft.com/office/drawing/2014/main" val="3606062568"/>
                        </a:ext>
                      </a:extLst>
                    </a:gridCol>
                  </a:tblGrid>
                  <a:tr h="4709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Parameter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Description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709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2703" r="-200000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100714" t="-102703" r="-101429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Flap stiffness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709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97368" r="-200000" b="-2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100714" t="-197368" r="-101429" b="-2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Edge stiffness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4709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05405" r="-200000" b="-1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100714" t="-305405" r="-101429" b="-1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Torsion stiffness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4709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05405" r="-200000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100714" t="-405405" r="-101429" b="-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Section mass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59C303E-7C40-B44F-81EE-FC1AA240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8034"/>
            <a:ext cx="6219930" cy="3109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51A0A5-E05D-9B47-8FAB-3D60D598D461}"/>
              </a:ext>
            </a:extLst>
          </p:cNvPr>
          <p:cNvSpPr txBox="1"/>
          <p:nvPr/>
        </p:nvSpPr>
        <p:spPr>
          <a:xfrm>
            <a:off x="838200" y="1310373"/>
            <a:ext cx="5954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BAR baseline blade: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using BAR0010 for robustness and stable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convert to slender blade BAR01** once it is available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79B79-6537-C840-BD52-B17D78BA4DB2}"/>
              </a:ext>
            </a:extLst>
          </p:cNvPr>
          <p:cNvSpPr txBox="1"/>
          <p:nvPr/>
        </p:nvSpPr>
        <p:spPr>
          <a:xfrm>
            <a:off x="8000879" y="2546404"/>
            <a:ext cx="374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BAR0010 blade section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24% thick airfoil @ 76.5% span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Primarily glass and foam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4A0B84-5359-7040-8D8E-1809CD3B4B5D}"/>
              </a:ext>
            </a:extLst>
          </p:cNvPr>
          <p:cNvCxnSpPr>
            <a:cxnSpLocks/>
          </p:cNvCxnSpPr>
          <p:nvPr/>
        </p:nvCxnSpPr>
        <p:spPr>
          <a:xfrm flipH="1" flipV="1">
            <a:off x="9066120" y="1962166"/>
            <a:ext cx="448270" cy="4850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Inflatable Blade Structural Analysis – Baseline #00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2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99BD1-321D-CE4A-803D-D03B439A9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0"/>
            <a:ext cx="86868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7ABC609-383B-8544-AE17-352739ACE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89632"/>
                  </p:ext>
                </p:extLst>
              </p:nvPr>
            </p:nvGraphicFramePr>
            <p:xfrm>
              <a:off x="8441334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𝐸𝐼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𝑓𝑙𝑎𝑝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2.95 E+08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3.183 %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edge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7.62 E+08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-0.281 %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𝐺𝐽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4.42 E+06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-68.133 %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231.2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kg</m:t>
                              </m:r>
                              <m:r>
                                <a:rPr lang="en-US" sz="1800" b="0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-12.601 %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C7ABC609-383B-8544-AE17-352739ACE5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589632"/>
                  </p:ext>
                </p:extLst>
              </p:nvPr>
            </p:nvGraphicFramePr>
            <p:xfrm>
              <a:off x="8441334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9" t="-100000" r="-241379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72131" t="-100000" r="-72131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3.183 %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9" t="-195238" r="-241379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72131" t="-195238" r="-72131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-0.281 %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9" t="-302439" r="-2413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72131" t="-302439" r="-721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-68.133 %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9" t="-402439" r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72131" t="-402439" r="-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-12.601 %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801BEFA-8194-0344-8A2D-90D8F1D309BF}"/>
              </a:ext>
            </a:extLst>
          </p:cNvPr>
          <p:cNvSpPr txBox="1"/>
          <p:nvPr/>
        </p:nvSpPr>
        <p:spPr>
          <a:xfrm>
            <a:off x="838201" y="905256"/>
            <a:ext cx="658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Optimized shell only, kept identical beams and webs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Removed LE &amp; TE reinforcements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Glass skin adapted to </a:t>
            </a:r>
            <a:r>
              <a:rPr lang="en-US" dirty="0">
                <a:sym typeface="Wingdings" panose="05000000000000000000" pitchFamily="2" charset="2"/>
              </a:rPr>
              <a:t> Kevlar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medium density foam  injectable foam (thickness = 0.5 mm)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DBE5C6-C760-9E47-BAA6-59E659C064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Inflatable Blade Structural Analysis – Kevlar Skin #10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027E85B-FB0C-0C48-A56D-4F2E9B1C71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993132"/>
                  </p:ext>
                </p:extLst>
              </p:nvPr>
            </p:nvGraphicFramePr>
            <p:xfrm>
              <a:off x="8862169" y="1239984"/>
              <a:ext cx="2826688" cy="972676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𝐾𝑒𝑣𝑙𝑎𝑟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0.487 mm 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027E85B-FB0C-0C48-A56D-4F2E9B1C71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993132"/>
                  </p:ext>
                </p:extLst>
              </p:nvPr>
            </p:nvGraphicFramePr>
            <p:xfrm>
              <a:off x="8862169" y="1239984"/>
              <a:ext cx="2826688" cy="972676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2564" r="-100000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0.487 mm 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684A9DA-ED0C-4E45-B46A-5C497113208F}"/>
              </a:ext>
            </a:extLst>
          </p:cNvPr>
          <p:cNvSpPr/>
          <p:nvPr/>
        </p:nvSpPr>
        <p:spPr>
          <a:xfrm>
            <a:off x="0" y="0"/>
            <a:ext cx="268941" cy="6858000"/>
          </a:xfrm>
          <a:prstGeom prst="rect">
            <a:avLst/>
          </a:prstGeom>
          <a:solidFill>
            <a:srgbClr val="FEEF73"/>
          </a:solidFill>
          <a:ln>
            <a:solidFill>
              <a:srgbClr val="FEE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BD3AFF-E87F-DA48-AF4D-33C574971733}"/>
              </a:ext>
            </a:extLst>
          </p:cNvPr>
          <p:cNvSpPr txBox="1"/>
          <p:nvPr/>
        </p:nvSpPr>
        <p:spPr>
          <a:xfrm>
            <a:off x="8721795" y="2237601"/>
            <a:ext cx="3265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*Value for each the outer and the inner skin layer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33F9C-D910-8840-BDE3-F81C4D80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9A7AA8-5965-4F46-A70B-6A6AD2CB4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6800"/>
            <a:ext cx="8686800" cy="4343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E4DDE1-445C-044F-9BD3-01BADB79D3A9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101251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Inflatable Blade Structural Analysis – Kevlar #11a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/>
              <p:nvPr/>
            </p:nvSpPr>
            <p:spPr>
              <a:xfrm>
                <a:off x="838199" y="904352"/>
                <a:ext cx="8997869" cy="2606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Uses Kevlar skin #10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Replaced spar caps and webs from with filament wounded Kevlar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variables: 	Ellipse curvature (a) &amp; wall thickness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𝑒𝑙𝑙𝑖𝑝𝑠𝑖𝑠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objectives: 	Flap &amp; Edge stiffness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Monitor: 		Torsional stiffness &amp; section mass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0 </a:t>
                </a:r>
                <a:r>
                  <a:rPr lang="en-US" dirty="0" err="1"/>
                  <a:t>deg</a:t>
                </a:r>
                <a:r>
                  <a:rPr lang="en-US" dirty="0"/>
                  <a:t> filament wound material orientation angle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904352"/>
                <a:ext cx="8997869" cy="2606739"/>
              </a:xfrm>
              <a:prstGeom prst="rect">
                <a:avLst/>
              </a:prstGeom>
              <a:blipFill>
                <a:blip r:embed="rId3"/>
                <a:stretch>
                  <a:fillRect l="-423" t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06D85F1-F301-9146-B914-9ECAD499A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908674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2.89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1.009 %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edge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7.53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-1.558 %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GJ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5.58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E+06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-59.777 %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84.6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kg</m:t>
                              </m:r>
                              <m: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-68.038 %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06D85F1-F301-9146-B914-9ECAD499A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908674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100000" r="-241379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100000" r="-72131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1.009 %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195238" r="-241379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195238" r="-72131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-1.558 %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302439" r="-2413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302439" r="-721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-59.777 %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402439" r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402439" r="-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-68.038 %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CF60F9-10F6-3F47-A213-D8C9D5036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108431"/>
                  </p:ext>
                </p:extLst>
              </p:nvPr>
            </p:nvGraphicFramePr>
            <p:xfrm>
              <a:off x="8862169" y="1201215"/>
              <a:ext cx="2826688" cy="145901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Opt</a:t>
                          </a:r>
                          <a:r>
                            <a:rPr lang="en-US" dirty="0"/>
                            <a:t>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0.3183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𝑒𝑙𝑙𝑖𝑝𝑠𝑖𝑠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28.47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8CF60F9-10F6-3F47-A213-D8C9D50364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4108431"/>
                  </p:ext>
                </p:extLst>
              </p:nvPr>
            </p:nvGraphicFramePr>
            <p:xfrm>
              <a:off x="8862169" y="1201215"/>
              <a:ext cx="2826688" cy="145901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kern="1200" dirty="0"/>
                            <a:t>Opt</a:t>
                          </a:r>
                          <a:r>
                            <a:rPr lang="en-US" dirty="0"/>
                            <a:t>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02632" r="-100000" b="-1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0.3183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97436" r="-100000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28.47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4C0F89A-788A-EE44-BC45-9E1AE4E876EA}"/>
              </a:ext>
            </a:extLst>
          </p:cNvPr>
          <p:cNvSpPr/>
          <p:nvPr/>
        </p:nvSpPr>
        <p:spPr>
          <a:xfrm>
            <a:off x="0" y="0"/>
            <a:ext cx="268941" cy="6858000"/>
          </a:xfrm>
          <a:prstGeom prst="rect">
            <a:avLst/>
          </a:prstGeom>
          <a:solidFill>
            <a:srgbClr val="FEEF73"/>
          </a:solidFill>
          <a:ln>
            <a:solidFill>
              <a:srgbClr val="FEE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46E45-7DB6-8B4C-8FE4-D5041F11E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89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6F2E0-BF81-8D44-BFFD-7EE99E15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0"/>
            <a:ext cx="8686800" cy="4343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E4DDE1-445C-044F-9BD3-01BADB79D3A9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70623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Inflatable Blade Structural Analysis – Kevlar #11b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/>
              <p:nvPr/>
            </p:nvSpPr>
            <p:spPr>
              <a:xfrm>
                <a:off x="838200" y="905256"/>
                <a:ext cx="899786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Uses Kevlar skin #10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Replaced spar caps and webs from with filament wounded Kevlar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variables: 	Ellipse curvature (a) &amp; wall thickness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𝑒𝑙𝑙𝑖𝑝𝑠𝑖𝑠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objectives: 	Flap, Edge, and torsional stiffness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Monitor: 		Section mass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0 </a:t>
                </a:r>
                <a:r>
                  <a:rPr lang="en-US" dirty="0" err="1"/>
                  <a:t>deg</a:t>
                </a:r>
                <a:r>
                  <a:rPr lang="en-US" dirty="0"/>
                  <a:t> filament wound material orientation angle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05256"/>
                <a:ext cx="8997869" cy="2308324"/>
              </a:xfrm>
              <a:prstGeom prst="rect">
                <a:avLst/>
              </a:prstGeom>
              <a:blipFill>
                <a:blip r:embed="rId3"/>
                <a:stretch>
                  <a:fillRect l="-423"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06D85F1-F301-9146-B914-9ECAD499A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29381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3.31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15.978 %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edge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8.58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12.242 %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GJ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6.80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E+06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-50.935 %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94.3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kg</m:t>
                              </m:r>
                              <m: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-64.360 %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06D85F1-F301-9146-B914-9ECAD499A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29381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100000" r="-241379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100000" r="-72131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15.978 %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195238" r="-241379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195238" r="-72131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12.242 %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302439" r="-2413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302439" r="-721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-50.935 %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402439" r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402439" r="-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-64.360 %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A5E74D-67F0-E94F-BE72-E99FC2A426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4370889"/>
                  </p:ext>
                </p:extLst>
              </p:nvPr>
            </p:nvGraphicFramePr>
            <p:xfrm>
              <a:off x="8862169" y="1201215"/>
              <a:ext cx="2826688" cy="145901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0.3611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𝑒𝑙𝑙𝑖𝑝𝑠𝑖𝑠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30.31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A5E74D-67F0-E94F-BE72-E99FC2A426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4370889"/>
                  </p:ext>
                </p:extLst>
              </p:nvPr>
            </p:nvGraphicFramePr>
            <p:xfrm>
              <a:off x="8862169" y="1201215"/>
              <a:ext cx="2826688" cy="1459014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02632" r="-100000" b="-1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0.3611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97436" r="-100000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30.31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72C6E2B-4E0F-9F41-A843-ED76DB432E1C}"/>
              </a:ext>
            </a:extLst>
          </p:cNvPr>
          <p:cNvSpPr/>
          <p:nvPr/>
        </p:nvSpPr>
        <p:spPr>
          <a:xfrm>
            <a:off x="0" y="0"/>
            <a:ext cx="268941" cy="6858000"/>
          </a:xfrm>
          <a:prstGeom prst="rect">
            <a:avLst/>
          </a:prstGeom>
          <a:solidFill>
            <a:srgbClr val="FEEF73"/>
          </a:solidFill>
          <a:ln>
            <a:solidFill>
              <a:srgbClr val="FEE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2AC22C-8ED2-3747-8419-F17CC47A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34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1CBD46-B719-CA44-A2B2-08430F475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0"/>
            <a:ext cx="8686800" cy="4343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E4DDE1-445C-044F-9BD3-01BADB79D3A9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70623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Inflatable Blade Structural Analysis – Kevlar #11c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/>
              <p:nvPr/>
            </p:nvSpPr>
            <p:spPr>
              <a:xfrm>
                <a:off x="838201" y="905256"/>
                <a:ext cx="7848600" cy="2329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Uses Kevlar skin #10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Replaced spar caps and webs from with filament wounded Kevlar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variables: 	Ellipse curvature (a), wall thickness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𝑒𝑙𝑙𝑖𝑝𝑠𝑖𝑠</m:t>
                        </m:r>
                      </m:sub>
                    </m:sSub>
                  </m:oMath>
                </a14:m>
                <a:r>
                  <a:rPr lang="en-US" dirty="0"/>
                  <a:t>),</a:t>
                </a:r>
                <a:br>
                  <a:rPr lang="en-US" dirty="0"/>
                </a:br>
                <a:r>
                  <a:rPr lang="en-US" dirty="0"/>
                  <a:t>			and material orientation angle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objectives: 	Flap, Edge, and torsional stiffness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Monitor: 		Section mass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905256"/>
                <a:ext cx="7848600" cy="2329740"/>
              </a:xfrm>
              <a:prstGeom prst="rect">
                <a:avLst/>
              </a:prstGeom>
              <a:blipFill>
                <a:blip r:embed="rId3"/>
                <a:stretch>
                  <a:fillRect l="-48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06D85F1-F301-9146-B914-9ECAD499A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387016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2.77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-2.919 %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edge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8.05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5.286 %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GJ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1.37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-1.022 %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139.8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kg</m:t>
                              </m:r>
                              <m: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-47.144 %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06D85F1-F301-9146-B914-9ECAD499A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387016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100000" r="-241379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100000" r="-72131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-2.919 %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195238" r="-241379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195238" r="-72131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5.286 %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302439" r="-2413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302439" r="-721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-1.022 %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149" t="-402439" r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4"/>
                          <a:stretch>
                            <a:fillRect l="-72131" t="-402439" r="-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-47.144 %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476630"/>
                  </p:ext>
                </p:extLst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0.3091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𝑒𝑙𝑙𝑖𝑝𝑠𝑖𝑠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53.87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4.5744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9476630"/>
                  </p:ext>
                </p:extLst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02632" r="-100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0.3091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197436" r="-100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53.87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t="-305263" r="-1000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4.5744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B1E7FB2-4B35-5E47-9261-C49BDFC41D4E}"/>
              </a:ext>
            </a:extLst>
          </p:cNvPr>
          <p:cNvSpPr/>
          <p:nvPr/>
        </p:nvSpPr>
        <p:spPr>
          <a:xfrm>
            <a:off x="0" y="0"/>
            <a:ext cx="268941" cy="6858000"/>
          </a:xfrm>
          <a:prstGeom prst="rect">
            <a:avLst/>
          </a:prstGeom>
          <a:solidFill>
            <a:srgbClr val="FEEF73"/>
          </a:solidFill>
          <a:ln>
            <a:solidFill>
              <a:srgbClr val="FEE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DFEAA-2726-8F4B-ABB1-A326ABDD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2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C94416-D365-724E-B736-DD09201EF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0"/>
            <a:ext cx="8686800" cy="4343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E4DDE1-445C-044F-9BD3-01BADB79D3A9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70623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Inflatable Blade Structural Analysis – Glass Uni #12a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06D85F1-F301-9146-B914-9ECAD499A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522379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1.27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-55.467 %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edge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5.85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-23.530 %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GJ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1.65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18.637 %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141.9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kg</m:t>
                              </m:r>
                              <m: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-46.347 %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606D85F1-F301-9146-B914-9ECAD499AA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522379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9" t="-100000" r="-241379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72131" t="-100000" r="-72131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-55.467 %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9" t="-195238" r="-241379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72131" t="-195238" r="-72131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-23.530 %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9" t="-302439" r="-2413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72131" t="-302439" r="-721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18.637 %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149" t="-402439" r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3"/>
                          <a:stretch>
                            <a:fillRect l="-72131" t="-402439" r="-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-46.347 %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554208"/>
                  </p:ext>
                </p:extLst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0.3197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𝑒𝑙𝑙𝑖𝑝𝑠𝑖𝑠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39.58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0.2302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0554208"/>
                  </p:ext>
                </p:extLst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02632" r="-100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0.3197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197436" r="-100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39.58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05263" r="-1000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0.2302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/>
              <p:nvPr/>
            </p:nvSpPr>
            <p:spPr>
              <a:xfrm>
                <a:off x="838201" y="905256"/>
                <a:ext cx="7848600" cy="2329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Uses Kevlar skin #10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Replaced spar caps and webs from with filament wounded UD glass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variables: 	Ellipse curvature (a), wall thickness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𝑒𝑙𝑙𝑖𝑝𝑠𝑖𝑠</m:t>
                        </m:r>
                      </m:sub>
                    </m:sSub>
                  </m:oMath>
                </a14:m>
                <a:r>
                  <a:rPr lang="en-US" dirty="0"/>
                  <a:t>),</a:t>
                </a:r>
                <a:br>
                  <a:rPr lang="en-US" dirty="0"/>
                </a:br>
                <a:r>
                  <a:rPr lang="en-US" dirty="0"/>
                  <a:t>			and material orientation angle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objectives: 	Flap, Edge, and torsional stiffness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Monitor: 		Section mass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905256"/>
                <a:ext cx="7848600" cy="2329740"/>
              </a:xfrm>
              <a:prstGeom prst="rect">
                <a:avLst/>
              </a:prstGeom>
              <a:blipFill>
                <a:blip r:embed="rId5"/>
                <a:stretch>
                  <a:fillRect l="-48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6832C62-5895-E944-8676-843BD114391C}"/>
              </a:ext>
            </a:extLst>
          </p:cNvPr>
          <p:cNvSpPr/>
          <p:nvPr/>
        </p:nvSpPr>
        <p:spPr>
          <a:xfrm>
            <a:off x="0" y="0"/>
            <a:ext cx="268941" cy="6858000"/>
          </a:xfrm>
          <a:prstGeom prst="rect">
            <a:avLst/>
          </a:prstGeom>
          <a:solidFill>
            <a:srgbClr val="4C6483"/>
          </a:solidFill>
          <a:ln>
            <a:solidFill>
              <a:srgbClr val="4C6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8D165C-F937-2A43-B03A-D1559F4B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2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A6F709-7342-4F4C-A8D6-52C344ECB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0"/>
            <a:ext cx="8686800" cy="4343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E4DDE1-445C-044F-9BD3-01BADB79D3A9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70623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Inflatable Blade Structural Analysis – Glass UD #12b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0.373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𝑒𝑙𝑙𝑖𝑝𝑠𝑖𝑠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129.7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-0.144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5013746"/>
                  </p:ext>
                </p:extLst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2632" r="-100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0.373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97436" r="-100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129.7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05263" r="-1000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-0.144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/>
              <p:nvPr/>
            </p:nvSpPr>
            <p:spPr>
              <a:xfrm>
                <a:off x="838201" y="905256"/>
                <a:ext cx="7848600" cy="2329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Uses Kevlar skin #10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Replaced spar caps and webs from with filament wounded UD glass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variables: 	Ellipse curvature (a), wall thickness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𝑒𝑙𝑙𝑖𝑝𝑠𝑖𝑠</m:t>
                        </m:r>
                      </m:sub>
                    </m:sSub>
                  </m:oMath>
                </a14:m>
                <a:r>
                  <a:rPr lang="en-US" dirty="0"/>
                  <a:t>),</a:t>
                </a:r>
                <a:br>
                  <a:rPr lang="en-US" dirty="0"/>
                </a:br>
                <a:r>
                  <a:rPr lang="en-US" dirty="0"/>
                  <a:t>			and material orientation angle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objectives: 	Flap and Edge stiffness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Monitor: 		Torsional stiffness &amp; section mass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905256"/>
                <a:ext cx="7848600" cy="2329740"/>
              </a:xfrm>
              <a:prstGeom prst="rect">
                <a:avLst/>
              </a:prstGeom>
              <a:blipFill>
                <a:blip r:embed="rId4"/>
                <a:stretch>
                  <a:fillRect l="-485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6832C62-5895-E944-8676-843BD114391C}"/>
              </a:ext>
            </a:extLst>
          </p:cNvPr>
          <p:cNvSpPr/>
          <p:nvPr/>
        </p:nvSpPr>
        <p:spPr>
          <a:xfrm>
            <a:off x="0" y="0"/>
            <a:ext cx="268941" cy="6858000"/>
          </a:xfrm>
          <a:prstGeom prst="rect">
            <a:avLst/>
          </a:prstGeom>
          <a:solidFill>
            <a:srgbClr val="4C6483"/>
          </a:solidFill>
          <a:ln>
            <a:solidFill>
              <a:srgbClr val="4C6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B2C72D2-9338-2D44-9AFB-E4286084CC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789630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2.61 E+08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-8.586 %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edge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8.04 E+08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5.17 %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GJ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4.15</a:t>
                          </a:r>
                          <a:r>
                            <a:rPr lang="en-US" sz="18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199.332 %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ea typeface="+mn-ea"/>
                              <a:cs typeface="+mn-cs"/>
                            </a:rPr>
                            <a:t>401.7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kg</m:t>
                              </m:r>
                              <m: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51.850 %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B2C72D2-9338-2D44-9AFB-E4286084CC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4789630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100000" r="-241379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100000" r="-72131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-8.586 %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195238" r="-241379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195238" r="-72131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5.17 %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302439" r="-2413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302439" r="-721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199.332 %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402439" r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402439" r="-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51.850 %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A8F3-2CE5-344F-9078-1F8682A9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62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AFD70-0B2B-AA4E-AD5E-62CFAEC1D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" y="2515052"/>
            <a:ext cx="8686800" cy="4343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E4DDE1-445C-044F-9BD3-01BADB79D3A9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70623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Inflatable Blade Structural Analysis – Carbon #13a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173718"/>
                  </p:ext>
                </p:extLst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0.03326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𝑒𝑙𝑙𝑖𝑝𝑠𝑖𝑠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0.30686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0.297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173718"/>
                  </p:ext>
                </p:extLst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2632" r="-100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0.03326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97436" r="-100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0.30686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05263" r="-1000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0.297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/>
              <p:nvPr/>
            </p:nvSpPr>
            <p:spPr>
              <a:xfrm>
                <a:off x="838201" y="905256"/>
                <a:ext cx="7848600" cy="205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Uses Kevlar skin #10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Replaced spar caps and webs from with filament wounded carbon composites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variables: 	Ellipse curvature (a), wall thickness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𝑒𝑙𝑙𝑖𝑝𝑠𝑖𝑠</m:t>
                        </m:r>
                      </m:sub>
                    </m:sSub>
                  </m:oMath>
                </a14:m>
                <a:r>
                  <a:rPr lang="en-US" dirty="0"/>
                  <a:t>),</a:t>
                </a:r>
                <a:br>
                  <a:rPr lang="en-US" dirty="0"/>
                </a:br>
                <a:r>
                  <a:rPr lang="en-US" dirty="0"/>
                  <a:t>			and material orientation angle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objectives: 	Flap, Edge, and torsional stiffness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Monitor: 		Section mass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905256"/>
                <a:ext cx="7848600" cy="2052741"/>
              </a:xfrm>
              <a:prstGeom prst="rect">
                <a:avLst/>
              </a:prstGeom>
              <a:blipFill>
                <a:blip r:embed="rId4"/>
                <a:stretch>
                  <a:fillRect l="-485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6832C62-5895-E944-8676-843BD114391C}"/>
              </a:ext>
            </a:extLst>
          </p:cNvPr>
          <p:cNvSpPr/>
          <p:nvPr/>
        </p:nvSpPr>
        <p:spPr>
          <a:xfrm>
            <a:off x="0" y="0"/>
            <a:ext cx="268941" cy="6858000"/>
          </a:xfrm>
          <a:prstGeom prst="rect">
            <a:avLst/>
          </a:prstGeom>
          <a:solidFill>
            <a:srgbClr val="A3A2A1"/>
          </a:solidFill>
          <a:ln>
            <a:solidFill>
              <a:srgbClr val="A3A2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B2C72D2-9338-2D44-9AFB-E4286084CC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9208143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2.18 E+08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-23.863 %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edge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5.34 E+08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-30.166  %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GJ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1.69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E+07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22.047 %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ea typeface="+mn-ea"/>
                              <a:cs typeface="+mn-cs"/>
                            </a:rPr>
                            <a:t>106.7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kg</m:t>
                              </m:r>
                              <m: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oMath>
                          </a14:m>
                          <a:endParaRPr lang="en-US" sz="18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-60.0 %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B2C72D2-9338-2D44-9AFB-E4286084CC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9208143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100000" r="-241379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100000" r="-72131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-23.863 %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195238" r="-241379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195238" r="-72131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-30.166  %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302439" r="-2413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302439" r="-721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22.047 %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402439" r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402439" r="-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kern="1200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-60.0 %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A8F3-2CE5-344F-9078-1F8682A9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Content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F2366-5694-864D-B2C5-7211C9348E61}"/>
              </a:ext>
            </a:extLst>
          </p:cNvPr>
          <p:cNvSpPr txBox="1"/>
          <p:nvPr/>
        </p:nvSpPr>
        <p:spPr>
          <a:xfrm>
            <a:off x="415666" y="904352"/>
            <a:ext cx="1136066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Concept Introduction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Optimization Setup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Blade Structural Analysis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Baseline blade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Baseline blade with Kevlar skin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Baseline blade with Kevlar skin and Kevlar as primary elliptically shaped structure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Baseline blade with Kevlar skin and glass UD as primary elliptically shaped structure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Baseline blade with Kevlar skin and Carbon as primary elliptically shaped structure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Summary &amp; Comparison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Material Properties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Summary &amp; Conclusions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Outlook &amp; Ongoing Work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Appendix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377D99-EDE6-5743-A6BB-4D10A142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860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B1F64D-6DBE-0146-A599-A82008B1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" y="2514600"/>
            <a:ext cx="8686800" cy="4343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E4DDE1-445C-044F-9BD3-01BADB79D3A9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0970623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Inflatable Blade Structural Analysis – Carbon #13b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43360"/>
                  </p:ext>
                </p:extLst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0.07807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𝑒𝑙𝑙𝑖𝑝𝑠𝑖𝑠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0.34812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-8.8798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A51D71-2436-1E4D-BCA1-EE08A40006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243360"/>
                  </p:ext>
                </p:extLst>
              </p:nvPr>
            </p:nvGraphicFramePr>
            <p:xfrm>
              <a:off x="8862169" y="1074743"/>
              <a:ext cx="2826688" cy="1945352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413344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413344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</a:tblGrid>
                  <a:tr h="4863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Design Var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Opt. Value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2632" r="-100000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u="none" strike="noStrike" dirty="0">
                              <a:effectLst/>
                            </a:rPr>
                            <a:t>0.07807 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97436" r="-100000" b="-1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0.34812 mm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67908368"/>
                      </a:ext>
                    </a:extLst>
                  </a:tr>
                  <a:tr h="4863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05263" r="-100000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u="none" strike="noStrike" dirty="0">
                              <a:effectLst/>
                            </a:rPr>
                            <a:t>-8.8798 </a:t>
                          </a:r>
                          <a:r>
                            <a:rPr lang="en-US" sz="1800" u="none" strike="noStrike" dirty="0" err="1">
                              <a:effectLst/>
                            </a:rPr>
                            <a:t>deg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086914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/>
              <p:nvPr/>
            </p:nvSpPr>
            <p:spPr>
              <a:xfrm>
                <a:off x="838201" y="905256"/>
                <a:ext cx="7848600" cy="2052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Uses Kevlar skin #10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Replaced spar caps and webs from with filament wounded carbon composites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variables: 	Ellipse curvature (a), wall thickness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𝑒𝑙𝑙𝑖𝑝𝑠𝑖𝑠</m:t>
                        </m:r>
                      </m:sub>
                    </m:sSub>
                  </m:oMath>
                </a14:m>
                <a:r>
                  <a:rPr lang="en-US" dirty="0"/>
                  <a:t>),</a:t>
                </a:r>
                <a:br>
                  <a:rPr lang="en-US" dirty="0"/>
                </a:br>
                <a:r>
                  <a:rPr lang="en-US" dirty="0"/>
                  <a:t>			and material orientation angle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Optimization objectives: 	Flap and Edge stiffness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Monitor: 		Torsional stiffness &amp; section mass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D6B4BA-0CB2-3A41-9B5E-F5DFBB40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905256"/>
                <a:ext cx="7848600" cy="2052741"/>
              </a:xfrm>
              <a:prstGeom prst="rect">
                <a:avLst/>
              </a:prstGeom>
              <a:blipFill>
                <a:blip r:embed="rId4"/>
                <a:stretch>
                  <a:fillRect l="-485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6832C62-5895-E944-8676-843BD114391C}"/>
              </a:ext>
            </a:extLst>
          </p:cNvPr>
          <p:cNvSpPr/>
          <p:nvPr/>
        </p:nvSpPr>
        <p:spPr>
          <a:xfrm>
            <a:off x="0" y="0"/>
            <a:ext cx="268941" cy="6858000"/>
          </a:xfrm>
          <a:prstGeom prst="rect">
            <a:avLst/>
          </a:prstGeom>
          <a:solidFill>
            <a:srgbClr val="A3A2A1"/>
          </a:solidFill>
          <a:ln>
            <a:solidFill>
              <a:srgbClr val="A3A2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B2C72D2-9338-2D44-9AFB-E4286084CC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6653829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2.85 E+08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-0.303 %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edge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7.62E+08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-0.307 %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GJ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5.29E+07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baseline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281.387 %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227.9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kg</m:t>
                              </m:r>
                              <m: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800" b="0" i="0" u="none" strike="noStrike" kern="1200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-13.846 %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FB2C72D2-9338-2D44-9AFB-E4286084CC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6653829"/>
                  </p:ext>
                </p:extLst>
              </p:nvPr>
            </p:nvGraphicFramePr>
            <p:xfrm>
              <a:off x="8439912" y="3312948"/>
              <a:ext cx="3749040" cy="25929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155448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2130351206"/>
                        </a:ext>
                      </a:extLst>
                    </a:gridCol>
                  </a:tblGrid>
                  <a:tr h="518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Para.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Value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/>
                            <a:t>Diff to (0)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100000" r="-241379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100000" r="-72131" b="-3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-0.303 %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195238" r="-241379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195238" r="-72131" b="-1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-0.307 %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302439" r="-24137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302439" r="-7213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281.387 %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5185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149" t="-402439" r="-2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5"/>
                          <a:stretch>
                            <a:fillRect l="-72131" t="-402439" r="-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-13.846 %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A8F3-2CE5-344F-9078-1F8682A9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01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B78D-A2E2-4B47-A550-F4B439AA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2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Summary &amp; Comparison at r/R=0.76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DFA43D-6CDD-B843-B196-BB32A830FD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5639852"/>
                  </p:ext>
                </p:extLst>
              </p:nvPr>
            </p:nvGraphicFramePr>
            <p:xfrm>
              <a:off x="240712" y="904352"/>
              <a:ext cx="11710578" cy="353612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05207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347522">
                      <a:extLst>
                        <a:ext uri="{9D8B030D-6E8A-4147-A177-3AD203B41FA5}">
                          <a16:colId xmlns:a16="http://schemas.microsoft.com/office/drawing/2014/main" val="4285461859"/>
                        </a:ext>
                      </a:extLst>
                    </a:gridCol>
                    <a:gridCol w="1470018">
                      <a:extLst>
                        <a:ext uri="{9D8B030D-6E8A-4147-A177-3AD203B41FA5}">
                          <a16:colId xmlns:a16="http://schemas.microsoft.com/office/drawing/2014/main" val="2603012237"/>
                        </a:ext>
                      </a:extLst>
                    </a:gridCol>
                    <a:gridCol w="962498">
                      <a:extLst>
                        <a:ext uri="{9D8B030D-6E8A-4147-A177-3AD203B41FA5}">
                          <a16:colId xmlns:a16="http://schemas.microsoft.com/office/drawing/2014/main" val="1185642474"/>
                        </a:ext>
                      </a:extLst>
                    </a:gridCol>
                    <a:gridCol w="1212573">
                      <a:extLst>
                        <a:ext uri="{9D8B030D-6E8A-4147-A177-3AD203B41FA5}">
                          <a16:colId xmlns:a16="http://schemas.microsoft.com/office/drawing/2014/main" val="844430669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3581530428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1755196591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3495718103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2992736078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2564109058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3606062568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1398615993"/>
                        </a:ext>
                      </a:extLst>
                    </a:gridCol>
                  </a:tblGrid>
                  <a:tr h="3965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Study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No.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Description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Opt. Variables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Opt. Objective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Flap stiffness,</a:t>
                          </a:r>
                          <a:br>
                            <a:rPr lang="en-US" sz="1000" b="1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1" i="0" dirty="0" smtClean="0">
                                        <a:latin typeface="Cambria Math" panose="02040503050406030204" pitchFamily="18" charset="0"/>
                                      </a:rPr>
                                      <m:t>𝐄𝐈</m:t>
                                    </m:r>
                                  </m:e>
                                  <m:sub>
                                    <m:r>
                                      <a:rPr lang="en-US" sz="1000" b="1" i="0" dirty="0" smtClean="0">
                                        <a:latin typeface="Cambria Math" panose="02040503050406030204" pitchFamily="18" charset="0"/>
                                      </a:rPr>
                                      <m:t>𝐟𝐥𝐚𝐩</m:t>
                                    </m:r>
                                  </m:sub>
                                </m:sSub>
                                <m:r>
                                  <a:rPr lang="en-US" sz="1000" b="1" i="0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b="1" i="0" dirty="0" smtClean="0">
                                        <a:latin typeface="Cambria Math" panose="02040503050406030204" pitchFamily="18" charset="0"/>
                                      </a:rPr>
                                      <m:t>𝐍𝐦</m:t>
                                    </m:r>
                                  </m:e>
                                  <m:sup>
                                    <m:r>
                                      <a:rPr lang="en-US" sz="1000" b="1" i="0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Diff to #00,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Edge</a:t>
                          </a:r>
                          <a:r>
                            <a:rPr lang="en-US" sz="1000" b="1" baseline="0" dirty="0"/>
                            <a:t> stiffness,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1" i="0" dirty="0" smtClean="0">
                                      <a:latin typeface="Cambria Math" panose="02040503050406030204" pitchFamily="18" charset="0"/>
                                    </a:rPr>
                                    <m:t>𝐄𝐈</m:t>
                                  </m:r>
                                </m:e>
                                <m:sub>
                                  <m:r>
                                    <a:rPr lang="en-US" sz="1000" b="1" i="0" dirty="0" smtClean="0">
                                      <a:latin typeface="Cambria Math" panose="02040503050406030204" pitchFamily="18" charset="0"/>
                                    </a:rPr>
                                    <m:t>𝐞𝐝𝐠𝐞</m:t>
                                  </m:r>
                                </m:sub>
                              </m:sSub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1" i="0" dirty="0" smtClean="0">
                                      <a:latin typeface="Cambria Math" panose="02040503050406030204" pitchFamily="18" charset="0"/>
                                    </a:rPr>
                                    <m:t>𝐍𝐦</m:t>
                                  </m:r>
                                </m:e>
                                <m:sup>
                                  <m:r>
                                    <a:rPr lang="en-US" sz="1000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1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Diff to #00,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Torsion stiffness,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</a:rPr>
                                <m:t>𝐆𝐉</m:t>
                              </m:r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0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00" b="1" i="0" dirty="0" smtClean="0">
                                      <a:latin typeface="Cambria Math" panose="02040503050406030204" pitchFamily="18" charset="0"/>
                                    </a:rPr>
                                    <m:t>𝐍𝐦</m:t>
                                  </m:r>
                                </m:e>
                                <m:sup>
                                  <m:r>
                                    <a:rPr lang="en-US" sz="1000" b="1" i="0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endParaRPr lang="en-US" sz="10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Diff to #00,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Section mass,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1" i="0" dirty="0" smtClean="0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oMath>
                          </a14:m>
                          <a:r>
                            <a:rPr lang="en-US" sz="1000" b="1" i="0" dirty="0"/>
                            <a:t>, kg/m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Diff to #00, 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Baseline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BAR 0010 baseline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2.86E+08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7.64E+08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1.39E+07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264.5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50530775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Kevlar skin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Adapted shell of #00;</a:t>
                          </a:r>
                          <a:b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including Kevlar inner and outer shells, removed LE &amp; TE reinforcements and used urethane foam filler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𝑠h𝑒𝑙𝑙</m:t>
                                  </m:r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𝑘𝑒𝑣𝑙𝑎𝑟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</a:t>
                          </a:r>
                        </a:p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  <m:r>
                                      <a:rPr lang="en-US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𝑠h𝑒𝑙𝑙</m:t>
                                    </m:r>
                                    <m:r>
                                      <a:rPr lang="en-US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𝑘𝑒𝑣𝑙𝑎𝑟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𝐸𝑑𝑔𝑒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2.95E+08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3.183%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7.62E+08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-0.281%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4.42E+06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-68.133%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231.2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-12.601%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FW - Kevlar</a:t>
                          </a:r>
                        </a:p>
                      </a:txBody>
                      <a:tcPr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#11a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Kevlar FW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𝐸𝑑𝑔𝑒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2.89E+08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1.009%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7.53E+08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-1.558%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5.58E+06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-59.777%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84.6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-68.038%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FW - Kevlar</a:t>
                          </a:r>
                        </a:p>
                      </a:txBody>
                      <a:tcPr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#11b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Kevlar FW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flap</m:t>
                                  </m:r>
                                </m:sub>
                              </m:s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EI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𝐸𝑑𝑔𝑒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𝐺𝐽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3.31E+08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15.978%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8.58E+08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12.242%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6.80E+06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-50.935%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94.3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-64.360%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FW - Kevlar</a:t>
                          </a:r>
                        </a:p>
                      </a:txBody>
                      <a:tcPr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#11c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Kevlar FW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flap</m:t>
                                  </m:r>
                                </m:sub>
                              </m:s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EI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𝐸𝑑𝑔𝑒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𝐺𝐽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2.77E+08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-2.919%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8.05E+08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5.286%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1.37E+07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-1.022%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139.8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-47.144%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FW - UD Glass</a:t>
                          </a:r>
                        </a:p>
                      </a:txBody>
                      <a:tcPr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#12a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UD Glass FW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flap</m:t>
                                  </m:r>
                                </m:sub>
                              </m:s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EI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𝐸𝑑𝑔𝑒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𝐺𝐽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1.27E+08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-55.467%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5.85E+08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b="0" i="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-23.530%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1.65E+07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b="0" i="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18.637%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141.9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-46.347%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9774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FW - UD Glass</a:t>
                          </a:r>
                        </a:p>
                      </a:txBody>
                      <a:tcPr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#12b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UD Glass FW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flap</m:t>
                                    </m:r>
                                  </m:sub>
                                </m:sSub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200" b="0" i="0" dirty="0" smtClean="0">
                                        <a:latin typeface="Cambria Math" panose="02040503050406030204" pitchFamily="18" charset="0"/>
                                      </a:rPr>
                                      <m:t>EI</m:t>
                                    </m:r>
                                  </m:e>
                                  <m:sub>
                                    <m:r>
                                      <a:rPr lang="en-US" sz="1200" b="0" i="1" dirty="0" smtClean="0">
                                        <a:latin typeface="Cambria Math" panose="02040503050406030204" pitchFamily="18" charset="0"/>
                                      </a:rPr>
                                      <m:t>𝐸𝑑𝑔𝑒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2.61E+08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-8.586%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8.04E+08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5.170%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4.15E+07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199.332%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401.7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51.850%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374578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FW - Carbon</a:t>
                          </a:r>
                        </a:p>
                      </a:txBody>
                      <a:tcPr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#13a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Carbon FW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flap</m:t>
                                  </m:r>
                                </m:sub>
                              </m:s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 dirty="0" smtClean="0">
                                      <a:latin typeface="Cambria Math" panose="02040503050406030204" pitchFamily="18" charset="0"/>
                                    </a:rPr>
                                    <m:t>EI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𝐸𝑑𝑔𝑒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𝐺𝐽</m:t>
                              </m:r>
                            </m:oMath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2.18E+08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-23.863%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5.34E+08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-30.166%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1.69E+07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22.047%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106.7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-59.668%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399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FW - Carbon</a:t>
                          </a:r>
                        </a:p>
                      </a:txBody>
                      <a:tcPr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#13b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Carbon FW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u="none" strike="noStrike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1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1200" b="1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dirty="0" smtClean="0">
                                        <a:latin typeface="Cambria Math" panose="02040503050406030204" pitchFamily="18" charset="0"/>
                                      </a:rPr>
                                      <m:t>𝐄𝐈</m:t>
                                    </m:r>
                                  </m:e>
                                  <m:sub>
                                    <m:r>
                                      <a:rPr lang="en-US" sz="1200" b="1" i="0" dirty="0" smtClean="0">
                                        <a:latin typeface="Cambria Math" panose="02040503050406030204" pitchFamily="18" charset="0"/>
                                      </a:rPr>
                                      <m:t>𝐟𝐥𝐚𝐩</m:t>
                                    </m:r>
                                  </m:sub>
                                </m:sSub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0" dirty="0" smtClean="0">
                                        <a:latin typeface="Cambria Math" panose="02040503050406030204" pitchFamily="18" charset="0"/>
                                      </a:rPr>
                                      <m:t>𝐄𝐈</m:t>
                                    </m:r>
                                  </m:e>
                                  <m:sub>
                                    <m: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  <m:t>𝑬𝒅𝒈𝒆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2.85E+08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kern="1200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-0.303%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7.62E+08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kern="1200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-0.307%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5.29E+07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281.387%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227.9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r>
                            <a:rPr lang="en-US" sz="1200" b="1" i="0" u="none" strike="noStrike" kern="1200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13.846%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7894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DFA43D-6CDD-B843-B196-BB32A830FD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5639852"/>
                  </p:ext>
                </p:extLst>
              </p:nvPr>
            </p:nvGraphicFramePr>
            <p:xfrm>
              <a:off x="240712" y="904352"/>
              <a:ext cx="11710578" cy="353612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905207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347522">
                      <a:extLst>
                        <a:ext uri="{9D8B030D-6E8A-4147-A177-3AD203B41FA5}">
                          <a16:colId xmlns:a16="http://schemas.microsoft.com/office/drawing/2014/main" val="4285461859"/>
                        </a:ext>
                      </a:extLst>
                    </a:gridCol>
                    <a:gridCol w="1470018">
                      <a:extLst>
                        <a:ext uri="{9D8B030D-6E8A-4147-A177-3AD203B41FA5}">
                          <a16:colId xmlns:a16="http://schemas.microsoft.com/office/drawing/2014/main" val="2603012237"/>
                        </a:ext>
                      </a:extLst>
                    </a:gridCol>
                    <a:gridCol w="962498">
                      <a:extLst>
                        <a:ext uri="{9D8B030D-6E8A-4147-A177-3AD203B41FA5}">
                          <a16:colId xmlns:a16="http://schemas.microsoft.com/office/drawing/2014/main" val="1185642474"/>
                        </a:ext>
                      </a:extLst>
                    </a:gridCol>
                    <a:gridCol w="1212573">
                      <a:extLst>
                        <a:ext uri="{9D8B030D-6E8A-4147-A177-3AD203B41FA5}">
                          <a16:colId xmlns:a16="http://schemas.microsoft.com/office/drawing/2014/main" val="844430669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3581530428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1755196591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3495718103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2992736078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2564109058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3606062568"/>
                        </a:ext>
                      </a:extLst>
                    </a:gridCol>
                    <a:gridCol w="851595">
                      <a:extLst>
                        <a:ext uri="{9D8B030D-6E8A-4147-A177-3AD203B41FA5}">
                          <a16:colId xmlns:a16="http://schemas.microsoft.com/office/drawing/2014/main" val="1398615993"/>
                        </a:ext>
                      </a:extLst>
                    </a:gridCol>
                  </a:tblGrid>
                  <a:tr h="570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Study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No.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Description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Opt. Variables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Opt. Objective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67647" t="-2222" r="-692647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Diff to #00,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77612" t="-2222" r="-502985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Diff to #00,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77612" t="-2222" r="-302985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Diff to #00, 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79104" t="-2222" r="-101493" b="-52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Diff to #00, 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1" dirty="0"/>
                            <a:t>Baseline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BAR 0010 baseline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2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2.86E+08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7.64E+08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1.39E+07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264.5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505307755"/>
                      </a:ext>
                    </a:extLst>
                  </a:tr>
                  <a:tr h="771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Kevlar skin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Adapted shell of #00;</a:t>
                          </a:r>
                          <a:b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including Kevlar inner and outer shells, removed LE &amp; TE reinforcements and used urethane foam filler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82895" t="-113333" r="-834211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06316" t="-113333" r="-567368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2.95E+08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3.183%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7.62E+08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-0.281%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4.42E+06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-68.133%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231.2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-12.601%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FW - Kevlar</a:t>
                          </a:r>
                        </a:p>
                      </a:txBody>
                      <a:tcPr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#11a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Kevlar FW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82895" t="-581818" r="-834211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06316" t="-581818" r="-567368" b="-6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2.89E+08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1.009%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7.53E+08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-1.558%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5.58E+06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-59.777%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84.6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-68.038%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FW - Kevlar</a:t>
                          </a:r>
                        </a:p>
                      </a:txBody>
                      <a:tcPr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#11b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Kevlar FW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82895" t="-681818" r="-834211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06316" t="-681818" r="-567368" b="-5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3.31E+08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15.978%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8.58E+08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12.242%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6.80E+06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-50.935%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94.3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-64.360%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FW - Kevlar</a:t>
                          </a:r>
                        </a:p>
                      </a:txBody>
                      <a:tcPr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#11c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Kevlar FW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82895" t="-819048" r="-834211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06316" t="-819048" r="-567368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2.77E+08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-2.919%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8.05E+08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5.286%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1.37E+07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-1.022%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139.8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-47.144%</a:t>
                          </a:r>
                        </a:p>
                      </a:txBody>
                      <a:tcPr marL="9525" marR="9525" marT="9525" marB="0" anchor="ctr">
                        <a:solidFill>
                          <a:srgbClr val="FEEF7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FW - UD Glass</a:t>
                          </a:r>
                        </a:p>
                      </a:txBody>
                      <a:tcPr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#12a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UD Glass FW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82895" t="-877273" r="-834211" b="-3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06316" t="-877273" r="-567368" b="-3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1.27E+08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-55.467%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5.85E+08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b="0" i="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-23.530%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1.65E+07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b="0" i="0" u="none" strike="noStrike" kern="1200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18.637%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141.9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-46.347%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9774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FW - UD Glass</a:t>
                          </a:r>
                        </a:p>
                      </a:txBody>
                      <a:tcPr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#12b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UD Glass FW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82895" t="-977273" r="-834211" b="-2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06316" t="-977273" r="-567368" b="-2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2.61E+08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-8.586%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8.04E+08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5.170%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4.15E+07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199.332%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401.7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51.850%</a:t>
                          </a:r>
                        </a:p>
                      </a:txBody>
                      <a:tcPr marL="9525" marR="9525" marT="9525" marB="0" anchor="ctr">
                        <a:solidFill>
                          <a:srgbClr val="4C648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374578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FW - Carbon</a:t>
                          </a:r>
                        </a:p>
                      </a:txBody>
                      <a:tcPr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#13a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Carbon FW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82895" t="-1128571" r="-834211" b="-1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06316" t="-1128571" r="-567368" b="-1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2.18E+08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-23.863%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5.34E+08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-30.166%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1.69E+07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22.047%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106.7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-59.668%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1399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dirty="0"/>
                            <a:t>FW - Carbon</a:t>
                          </a:r>
                        </a:p>
                      </a:txBody>
                      <a:tcPr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#13b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Skin of #10; Carbon FW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282895" t="-1172727" r="-834211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306316" t="-1172727" r="-567368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2.85E+08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kern="1200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-0.303%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7.62E+08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kern="1200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-0.307%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5.29E+07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281.387%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227.9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200" b="1" i="0" u="none" strike="noStrike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  <a:r>
                            <a:rPr lang="en-US" sz="1200" b="1" i="0" u="none" strike="noStrike" kern="1200" dirty="0">
                              <a:solidFill>
                                <a:srgbClr val="92D05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13.846%</a:t>
                          </a:r>
                        </a:p>
                      </a:txBody>
                      <a:tcPr marL="9525" marR="9525" marT="9525" marB="0" anchor="ctr">
                        <a:solidFill>
                          <a:srgbClr val="A3A2A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78947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DDAE-8D13-BC48-8212-987A9DE9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FE8D48D-3FEA-374C-921B-86E6C65F11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7602"/>
                  </p:ext>
                </p:extLst>
              </p:nvPr>
            </p:nvGraphicFramePr>
            <p:xfrm>
              <a:off x="240712" y="5003800"/>
              <a:ext cx="346658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59239">
                      <a:extLst>
                        <a:ext uri="{9D8B030D-6E8A-4147-A177-3AD203B41FA5}">
                          <a16:colId xmlns:a16="http://schemas.microsoft.com/office/drawing/2014/main" val="1907375735"/>
                        </a:ext>
                      </a:extLst>
                    </a:gridCol>
                    <a:gridCol w="2907345">
                      <a:extLst>
                        <a:ext uri="{9D8B030D-6E8A-4147-A177-3AD203B41FA5}">
                          <a16:colId xmlns:a16="http://schemas.microsoft.com/office/drawing/2014/main" val="101825363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Filament wound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8062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Curvature, i.e. ellipsis chordwise semi-major axis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56167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FW layer thickness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697379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Fiber orientation angle (CUS)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33346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CUS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Circumferential uniform stiffness architecture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4258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2FE8D48D-3FEA-374C-921B-86E6C65F11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77602"/>
                  </p:ext>
                </p:extLst>
              </p:nvPr>
            </p:nvGraphicFramePr>
            <p:xfrm>
              <a:off x="240712" y="5003800"/>
              <a:ext cx="3466584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59239">
                      <a:extLst>
                        <a:ext uri="{9D8B030D-6E8A-4147-A177-3AD203B41FA5}">
                          <a16:colId xmlns:a16="http://schemas.microsoft.com/office/drawing/2014/main" val="1907375735"/>
                        </a:ext>
                      </a:extLst>
                    </a:gridCol>
                    <a:gridCol w="2907345">
                      <a:extLst>
                        <a:ext uri="{9D8B030D-6E8A-4147-A177-3AD203B41FA5}">
                          <a16:colId xmlns:a16="http://schemas.microsoft.com/office/drawing/2014/main" val="101825363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Filament wound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38062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9524" r="-522727" b="-3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Curvature, i.e. ellipsis chordwise semi-major axis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556167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200000" r="-52272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FW layer thickness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697379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14286" r="-522727" b="-1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Fiber orientation angle (CUS)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4333465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CUS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Circumferential uniform stiffness architecture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42586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DBB4D9AB-C413-044E-8FA4-2F125B86AAE3}"/>
              </a:ext>
            </a:extLst>
          </p:cNvPr>
          <p:cNvSpPr/>
          <p:nvPr/>
        </p:nvSpPr>
        <p:spPr>
          <a:xfrm>
            <a:off x="6365408" y="5636761"/>
            <a:ext cx="350521" cy="231058"/>
          </a:xfrm>
          <a:prstGeom prst="rightArrow">
            <a:avLst/>
          </a:prstGeom>
          <a:noFill/>
          <a:ln w="38100">
            <a:solidFill>
              <a:srgbClr val="4C64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C5114-0370-244F-B75F-1BD12B78C003}"/>
              </a:ext>
            </a:extLst>
          </p:cNvPr>
          <p:cNvSpPr txBox="1"/>
          <p:nvPr/>
        </p:nvSpPr>
        <p:spPr>
          <a:xfrm>
            <a:off x="7177051" y="5564930"/>
            <a:ext cx="407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FW Kevlar &amp; FW Carbon look promising !</a:t>
            </a:r>
          </a:p>
        </p:txBody>
      </p:sp>
    </p:spTree>
    <p:extLst>
      <p:ext uri="{BB962C8B-B14F-4D97-AF65-F5344CB8AC3E}">
        <p14:creationId xmlns:p14="http://schemas.microsoft.com/office/powerpoint/2010/main" val="1206882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2500132"/>
            <a:ext cx="10515600" cy="1736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Material Properties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7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B78D-A2E2-4B47-A550-F4B439AA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2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Material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DFA43D-6CDD-B843-B196-BB32A830FD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332532"/>
                  </p:ext>
                </p:extLst>
              </p:nvPr>
            </p:nvGraphicFramePr>
            <p:xfrm>
              <a:off x="240712" y="904352"/>
              <a:ext cx="11710576" cy="577612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69427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3050661">
                      <a:extLst>
                        <a:ext uri="{9D8B030D-6E8A-4147-A177-3AD203B41FA5}">
                          <a16:colId xmlns:a16="http://schemas.microsoft.com/office/drawing/2014/main" val="2603012237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3581530428"/>
                        </a:ext>
                      </a:extLst>
                    </a:gridCol>
                    <a:gridCol w="263144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2992736078"/>
                        </a:ext>
                      </a:extLst>
                    </a:gridCol>
                    <a:gridCol w="1261404">
                      <a:extLst>
                        <a:ext uri="{9D8B030D-6E8A-4147-A177-3AD203B41FA5}">
                          <a16:colId xmlns:a16="http://schemas.microsoft.com/office/drawing/2014/main" val="3606062568"/>
                        </a:ext>
                      </a:extLst>
                    </a:gridCol>
                    <a:gridCol w="1261404">
                      <a:extLst>
                        <a:ext uri="{9D8B030D-6E8A-4147-A177-3AD203B41FA5}">
                          <a16:colId xmlns:a16="http://schemas.microsoft.com/office/drawing/2014/main" val="1398615993"/>
                        </a:ext>
                      </a:extLst>
                    </a:gridCol>
                  </a:tblGrid>
                  <a:tr h="3965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Prop.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Description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i="0" dirty="0"/>
                            <a:t>Unit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Kevlar-49 aramid </a:t>
                          </a:r>
                          <a:r>
                            <a:rPr lang="en-US" sz="1000" dirty="0" err="1"/>
                            <a:t>fibres</a:t>
                          </a:r>
                          <a:r>
                            <a:rPr lang="en-US" sz="1000" dirty="0"/>
                            <a:t> with Polyimide thermosetting plastic as 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Carbon, </a:t>
                          </a:r>
                          <a:r>
                            <a:rPr lang="en-US" sz="1000" dirty="0" err="1"/>
                            <a:t>FvF</a:t>
                          </a:r>
                          <a:r>
                            <a:rPr lang="en-US" sz="1000" dirty="0"/>
                            <a:t> 60-40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/>
                            <a:t>Glass_uni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/>
                            <a:t>Glass_triax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924564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Source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dirty="0"/>
                            <a:t>JES2014 - </a:t>
                          </a:r>
                          <a:r>
                            <a:rPr lang="en-US" sz="1000" b="1" dirty="0" err="1"/>
                            <a:t>Yeung_Rao</a:t>
                          </a:r>
                          <a:r>
                            <a:rPr lang="en-US" sz="1000" b="1" dirty="0"/>
                            <a:t> - Mechanical Properties of Boron and Kevlar-49 Reinforced Thermosetting Composites and Economic Implications</a:t>
                          </a:r>
                        </a:p>
                        <a:p>
                          <a:pPr algn="ctr" fontAlgn="b"/>
                          <a:r>
                            <a:rPr lang="en-US" sz="1000" dirty="0"/>
                            <a:t>http://</a:t>
                          </a:r>
                          <a:r>
                            <a:rPr lang="en-US" sz="1000" dirty="0" err="1"/>
                            <a:t>web.usm.my</a:t>
                          </a:r>
                          <a:r>
                            <a:rPr lang="en-US" sz="1000" dirty="0"/>
                            <a:t>/</a:t>
                          </a:r>
                          <a:r>
                            <a:rPr lang="en-US" sz="1000" dirty="0" err="1"/>
                            <a:t>jes</a:t>
                          </a:r>
                          <a:r>
                            <a:rPr lang="en-US" sz="1000" dirty="0"/>
                            <a:t>/10_2014/JES%20Vol.%2010%202014-Art.%203-(19-29).pdf  (Tables 1 &amp; 2)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Mohammad Irshad Ali and J. Anjaneyulu 2018 IOP Conf. Ser.: Mater. Sci. Eng. 455 012104 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https://</a:t>
                          </a:r>
                          <a:r>
                            <a:rPr lang="en-US" sz="10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iopscience.iop.org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/article/10.1088/1757-899X/455/1/012104/pdf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SANDIA</a:t>
                          </a:r>
                        </a:p>
                        <a:p>
                          <a:pPr algn="ctr" fontAlgn="b"/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(Exact source?)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SANDIA</a:t>
                          </a:r>
                        </a:p>
                        <a:p>
                          <a:pPr algn="ctr" fontAlgn="b"/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(Exact source?)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505307755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Density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kg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1467.0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1674.4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1940.0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1940.0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0° Tensile Modulus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151.70 E+09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104.112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44.6  E+09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28.7  E+09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90° Tensile Modulus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4.10 E+09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7.274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17.0 E+09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16.6 E+09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3145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90° Tensile Modulus</a:t>
                          </a:r>
                        </a:p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4.10 E+09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7.274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16.7 E+09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16.7 E+09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Secondary shear modulus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1.28 E+09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3.815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3.27 E+09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3.49 E+09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8097740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1.28 E+09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3.815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3.48 E+09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3.49 E+09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73745786"/>
                      </a:ext>
                    </a:extLst>
                  </a:tr>
                  <a:tr h="3268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, is the shear modulus in direction j on the plane whose normal is in direction  I; primary shear modulus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2.90 E+09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2.514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3.50 E+09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8.40 E+09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3139971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Secondary </a:t>
                          </a:r>
                          <a:r>
                            <a:rPr lang="en-US" sz="10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poisson’s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ratio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0.350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0.262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0.170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27894707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US" sz="10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i="0" u="none" strike="noStrike" kern="12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0.350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0.350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0.170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27508016"/>
                      </a:ext>
                    </a:extLst>
                  </a:tr>
                  <a:tr h="32680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100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i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1000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is the Poisson's ratio that corresponds to a contraction in direction j when an extension is applied in direction </a:t>
                          </a:r>
                          <a:r>
                            <a:rPr lang="en-US" sz="10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</a:t>
                          </a:r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0.350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0.264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0.500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26897520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0° tensile </a:t>
                          </a:r>
                          <a:r>
                            <a:rPr lang="en-US" sz="10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strengh</a:t>
                          </a:r>
                          <a:endParaRPr lang="en-US" sz="1000" i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2.75790 E+09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0.974611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0.6092 E+09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0. 396 E+09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50449892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0° compressive </a:t>
                          </a:r>
                          <a:r>
                            <a:rPr lang="en-US" sz="10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strenght</a:t>
                          </a:r>
                          <a:endParaRPr lang="en-US" sz="1000" i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0.51712 E+09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0.489289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0.47471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0.4489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3575174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90° tensile </a:t>
                          </a:r>
                          <a:r>
                            <a:rPr lang="en-US" sz="10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strenght</a:t>
                          </a:r>
                          <a:endParaRPr lang="en-US" sz="1000" i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0.1034 E+09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0.02251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0.0381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0.0764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92452231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90° compressive </a:t>
                          </a:r>
                          <a:r>
                            <a:rPr lang="en-US" sz="10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strenght</a:t>
                          </a:r>
                          <a:endParaRPr lang="en-US" sz="1000" i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0.2068 E+09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0.103579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0.11264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0. 1747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19720568"/>
                      </a:ext>
                    </a:extLst>
                  </a:tr>
                  <a:tr h="24400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000" b="0" i="1" dirty="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in-/out of plane shear strength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10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1000" b="0" i="0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000" b="0" i="1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</m:e>
                                      <m:sup>
                                        <m:r>
                                          <a:rPr lang="en-US" sz="1000" b="0" i="0" u="none" strike="noStrike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0.0896E+09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0.029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0.01724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0.0172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84261177"/>
                      </a:ext>
                    </a:extLst>
                  </a:tr>
                  <a:tr h="244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/>
                            <a:t>fvf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Fiber-volume-fiber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36447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DFA43D-6CDD-B843-B196-BB32A830FD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0332532"/>
                  </p:ext>
                </p:extLst>
              </p:nvPr>
            </p:nvGraphicFramePr>
            <p:xfrm>
              <a:off x="240712" y="904352"/>
              <a:ext cx="11710576" cy="577612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69427">
                      <a:extLst>
                        <a:ext uri="{9D8B030D-6E8A-4147-A177-3AD203B41FA5}">
                          <a16:colId xmlns:a16="http://schemas.microsoft.com/office/drawing/2014/main" val="1653047686"/>
                        </a:ext>
                      </a:extLst>
                    </a:gridCol>
                    <a:gridCol w="3050661">
                      <a:extLst>
                        <a:ext uri="{9D8B030D-6E8A-4147-A177-3AD203B41FA5}">
                          <a16:colId xmlns:a16="http://schemas.microsoft.com/office/drawing/2014/main" val="2603012237"/>
                        </a:ext>
                      </a:extLst>
                    </a:gridCol>
                    <a:gridCol w="436880">
                      <a:extLst>
                        <a:ext uri="{9D8B030D-6E8A-4147-A177-3AD203B41FA5}">
                          <a16:colId xmlns:a16="http://schemas.microsoft.com/office/drawing/2014/main" val="3581530428"/>
                        </a:ext>
                      </a:extLst>
                    </a:gridCol>
                    <a:gridCol w="2631440">
                      <a:extLst>
                        <a:ext uri="{9D8B030D-6E8A-4147-A177-3AD203B41FA5}">
                          <a16:colId xmlns:a16="http://schemas.microsoft.com/office/drawing/2014/main" val="226555187"/>
                        </a:ext>
                      </a:extLst>
                    </a:gridCol>
                    <a:gridCol w="2499360">
                      <a:extLst>
                        <a:ext uri="{9D8B030D-6E8A-4147-A177-3AD203B41FA5}">
                          <a16:colId xmlns:a16="http://schemas.microsoft.com/office/drawing/2014/main" val="2992736078"/>
                        </a:ext>
                      </a:extLst>
                    </a:gridCol>
                    <a:gridCol w="1261404">
                      <a:extLst>
                        <a:ext uri="{9D8B030D-6E8A-4147-A177-3AD203B41FA5}">
                          <a16:colId xmlns:a16="http://schemas.microsoft.com/office/drawing/2014/main" val="3606062568"/>
                        </a:ext>
                      </a:extLst>
                    </a:gridCol>
                    <a:gridCol w="1261404">
                      <a:extLst>
                        <a:ext uri="{9D8B030D-6E8A-4147-A177-3AD203B41FA5}">
                          <a16:colId xmlns:a16="http://schemas.microsoft.com/office/drawing/2014/main" val="1398615993"/>
                        </a:ext>
                      </a:extLst>
                    </a:gridCol>
                  </a:tblGrid>
                  <a:tr h="3965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Prop.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Description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i="0" dirty="0"/>
                            <a:t>Unit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Kevlar-49 aramid </a:t>
                          </a:r>
                          <a:r>
                            <a:rPr lang="en-US" sz="1000" dirty="0" err="1"/>
                            <a:t>fibres</a:t>
                          </a:r>
                          <a:r>
                            <a:rPr lang="en-US" sz="1000" dirty="0"/>
                            <a:t> with Polyimide thermosetting plastic as matrix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Carbon, </a:t>
                          </a:r>
                          <a:r>
                            <a:rPr lang="en-US" sz="1000" dirty="0" err="1"/>
                            <a:t>FvF</a:t>
                          </a:r>
                          <a:r>
                            <a:rPr lang="en-US" sz="1000" dirty="0"/>
                            <a:t> 60-40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/>
                            <a:t>Glass_uni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/>
                            <a:t>Glass_triax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538271"/>
                      </a:ext>
                    </a:extLst>
                  </a:tr>
                  <a:tr h="924564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Source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1" dirty="0"/>
                            <a:t>JES2014 - </a:t>
                          </a:r>
                          <a:r>
                            <a:rPr lang="en-US" sz="1000" b="1" dirty="0" err="1"/>
                            <a:t>Yeung_Rao</a:t>
                          </a:r>
                          <a:r>
                            <a:rPr lang="en-US" sz="1000" b="1" dirty="0"/>
                            <a:t> - Mechanical Properties of Boron and Kevlar-49 Reinforced Thermosetting Composites and Economic Implications</a:t>
                          </a:r>
                        </a:p>
                        <a:p>
                          <a:pPr algn="ctr" fontAlgn="b"/>
                          <a:r>
                            <a:rPr lang="en-US" sz="1000" dirty="0"/>
                            <a:t>http://</a:t>
                          </a:r>
                          <a:r>
                            <a:rPr lang="en-US" sz="1000" dirty="0" err="1"/>
                            <a:t>web.usm.my</a:t>
                          </a:r>
                          <a:r>
                            <a:rPr lang="en-US" sz="1000" dirty="0"/>
                            <a:t>/</a:t>
                          </a:r>
                          <a:r>
                            <a:rPr lang="en-US" sz="1000" dirty="0" err="1"/>
                            <a:t>jes</a:t>
                          </a:r>
                          <a:r>
                            <a:rPr lang="en-US" sz="1000" dirty="0"/>
                            <a:t>/10_2014/JES%20Vol.%2010%202014-Art.%203-(19-29).pdf  (Tables 1 &amp; 2)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1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Mohammad Irshad Ali and J. Anjaneyulu 2018 IOP Conf. Ser.: Mater. Sci. Eng. 455 012104 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https://</a:t>
                          </a:r>
                          <a:r>
                            <a:rPr lang="en-US" sz="10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iopscience.iop.org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/article/10.1088/1757-899X/455/1/012104/pdf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SANDIA</a:t>
                          </a:r>
                        </a:p>
                        <a:p>
                          <a:pPr algn="ctr" fontAlgn="b"/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(Exact source?)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SANDIA</a:t>
                          </a:r>
                        </a:p>
                        <a:p>
                          <a:pPr algn="ctr" fontAlgn="b"/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(Exact source?)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505307755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77273" r="-1955556" b="-15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Density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477273" r="-1779412" b="-15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1467.0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1674.4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1940.0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1940.0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35959428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04762" r="-1955556" b="-15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0° Tensile Modulus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604762" r="-1779412" b="-150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151.70 E+09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104.112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44.6  E+09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28.7  E+09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55793488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72727" r="-1955556" b="-13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90° Tensile Modulus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672727" r="-1779412" b="-13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4.10 E+09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7.274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17.0 E+09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16.6 E+09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456467047"/>
                      </a:ext>
                    </a:extLst>
                  </a:tr>
                  <a:tr h="3145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80000" r="-1955556" b="-10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8672" t="-680000" r="-265145" b="-10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680000" r="-1779412" b="-10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4.10 E+09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7.274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16.7 E+09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16.7 E+09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227205068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928571" r="-1955556" b="-1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Secondary shear modulus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928571" r="-1779412" b="-118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1.28 E+09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3.815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3.27 E+09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3.49 E+09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08097740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981818" r="-1955556" b="-10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8672" t="-981818" r="-265145" b="-10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981818" r="-1779412" b="-103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1.28 E+09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3.815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3.48 E+09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3.49 E+09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873745786"/>
                      </a:ext>
                    </a:extLst>
                  </a:tr>
                  <a:tr h="3268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915385" r="-1955556" b="-77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8672" t="-915385" r="-265145" b="-77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915385" r="-1779412" b="-77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2.90 E+09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2.514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3.50 E+09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8.40 E+09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93139971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257143" r="-1955556" b="-8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Secondary </a:t>
                          </a:r>
                          <a:r>
                            <a:rPr lang="en-US" sz="1000" b="0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poisson’s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ratio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0.350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0.262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0.170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27894707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295455" r="-1955556" b="-7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8672" t="-1295455" r="-265145" b="-7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0.350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0.317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0.350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0.170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627508016"/>
                      </a:ext>
                    </a:extLst>
                  </a:tr>
                  <a:tr h="3268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228000" r="-1955556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8672" t="-1228000" r="-265145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0.350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0.264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0.500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426897520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509091" r="-1955556" b="-5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0° tensile </a:t>
                          </a:r>
                          <a:r>
                            <a:rPr lang="en-US" sz="10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strengh</a:t>
                          </a:r>
                          <a:endParaRPr lang="en-US" sz="1000" i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1509091" r="-1779412" b="-50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2.75790 E+09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0.974611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0.6092 E+09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0. 396 E+09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1050449892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685714" r="-1955556" b="-4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0° compressive </a:t>
                          </a:r>
                          <a:r>
                            <a:rPr lang="en-US" sz="10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strenght</a:t>
                          </a:r>
                          <a:endParaRPr lang="en-US" sz="1000" i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1685714" r="-1779412" b="-4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0.51712 E+09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0.489289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0.47471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0.4489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3575174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04545" r="-1955556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90° tensile </a:t>
                          </a:r>
                          <a:r>
                            <a:rPr lang="en-US" sz="10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strenght</a:t>
                          </a:r>
                          <a:endParaRPr lang="en-US" sz="1000" i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1704545" r="-1779412" b="-3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0.1034 E+09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0.02251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0.0381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0.0764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792452231"/>
                      </a:ext>
                    </a:extLst>
                  </a:tr>
                  <a:tr h="2726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890476" r="-1955556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90° compressive </a:t>
                          </a:r>
                          <a:r>
                            <a:rPr lang="en-US" sz="1000" i="1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strenght</a:t>
                          </a:r>
                          <a:endParaRPr lang="en-US" sz="1000" i="1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1890476" r="-1779412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0.2068 E+09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0.103579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0.11264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0. 1747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3319720568"/>
                      </a:ext>
                    </a:extLst>
                  </a:tr>
                  <a:tr h="2440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090000" r="-1955556" b="-1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in-/out of plane shear strength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841176" t="-2090000" r="-1779412" b="-1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0.0896E+09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0.029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0.01724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dirty="0"/>
                            <a:t>0.0172</a:t>
                          </a:r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  <a:r>
                            <a:rPr lang="en-US" sz="1000" dirty="0"/>
                            <a:t>E+09</a:t>
                          </a:r>
                          <a:endParaRPr lang="en-US" sz="1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2984261177"/>
                      </a:ext>
                    </a:extLst>
                  </a:tr>
                  <a:tr h="244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/>
                            <a:t>fvf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i="1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Fiber-volume-fiber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0.61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0.57</a:t>
                          </a:r>
                        </a:p>
                      </a:txBody>
                      <a:tcPr marL="9525" marR="9525" marT="9525" marB="0" anchor="ctr"/>
                    </a:tc>
                    <a:extLst>
                      <a:ext uri="{0D108BD9-81ED-4DB2-BD59-A6C34878D82A}">
                        <a16:rowId xmlns:a16="http://schemas.microsoft.com/office/drawing/2014/main" val="41364476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4441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DEA83C-522D-C24E-BD9E-4E9ABD549008}"/>
                  </a:ext>
                </a:extLst>
              </p:cNvPr>
              <p:cNvSpPr txBox="1"/>
              <p:nvPr/>
            </p:nvSpPr>
            <p:spPr>
              <a:xfrm>
                <a:off x="415666" y="904352"/>
                <a:ext cx="11360667" cy="5563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b="1" dirty="0"/>
                  <a:t>General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Edgewise stiffness not a problem because of edgewise oriented UD fibers in the elliptical structure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b="1" dirty="0"/>
                  <a:t>Kevlar Filament Wound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Drop in GJ when adapting to the Kevlar skin. This drop can be recuperated with filament wound Kevlar at an approx. 4.5 </a:t>
                </a:r>
                <a:r>
                  <a:rPr lang="en-US" sz="2000" dirty="0" err="1"/>
                  <a:t>deg</a:t>
                </a:r>
                <a:r>
                  <a:rPr lang="en-US" sz="2000" dirty="0"/>
                  <a:t> wounded angle.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High 0deg tensile modules compared to 90deg tensile modulus advantageous to match stiffness prop.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Weight reduction by 47 % when using filament wound Kevlar at similar structural characteristics compared to baseline architecture with spar caps and webs.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000" b="1" dirty="0"/>
                  <a:t>Unidirectional Glass Filament Wound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Not possible to achieve the same stiffness characteristics compared to the baseline design. Optimizing results in a trade-off between greater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latin typeface="Cambria Math" panose="02040503050406030204" pitchFamily="18" charset="0"/>
                      </a:rPr>
                      <m:t>GJ</m:t>
                    </m:r>
                  </m:oMath>
                </a14:m>
                <a:r>
                  <a:rPr lang="en-US" sz="2000" dirty="0"/>
                  <a:t> and reduced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flap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lag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Most challenging to match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flap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Optimizing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flap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lag</m:t>
                        </m:r>
                      </m:sub>
                    </m:sSub>
                  </m:oMath>
                </a14:m>
                <a:r>
                  <a:rPr lang="en-US" sz="2000" dirty="0"/>
                  <a:t> only works to achieve baseline characteristics, resulting in 200 % increase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GJ</m:t>
                    </m:r>
                  </m:oMath>
                </a14:m>
                <a:r>
                  <a:rPr lang="en-US" sz="2000" dirty="0"/>
                  <a:t> and 52 % increase of mass.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Apply different structure to enhance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flap</m:t>
                        </m:r>
                      </m:sub>
                    </m:sSub>
                  </m:oMath>
                </a14:m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DEA83C-522D-C24E-BD9E-4E9ABD54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66" y="904352"/>
                <a:ext cx="11360667" cy="5563703"/>
              </a:xfrm>
              <a:prstGeom prst="rect">
                <a:avLst/>
              </a:prstGeom>
              <a:blipFill>
                <a:blip r:embed="rId2"/>
                <a:stretch>
                  <a:fillRect l="-559" t="-456" r="-559" b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411AED0-C004-8849-B9FE-C54ED77A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2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Summary &amp; 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124A65-7A7A-264F-9FD9-327AB89F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DEA83C-522D-C24E-BD9E-4E9ABD549008}"/>
                  </a:ext>
                </a:extLst>
              </p:cNvPr>
              <p:cNvSpPr txBox="1"/>
              <p:nvPr/>
            </p:nvSpPr>
            <p:spPr>
              <a:xfrm>
                <a:off x="415666" y="904352"/>
                <a:ext cx="11360667" cy="2689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b="1" dirty="0"/>
                  <a:t>Carbon Filament Wound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Reduced 0deg tensile, but greater 90deg tensile stiffness compared to Kevlar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Similar to UD glass, optimizing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flap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lag</m:t>
                        </m:r>
                      </m:sub>
                    </m:sSub>
                  </m:oMath>
                </a14:m>
                <a:r>
                  <a:rPr lang="en-US" sz="2000" dirty="0"/>
                  <a:t>, and GJ simultaneously not satisfactory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Optimizing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flap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lag</m:t>
                        </m:r>
                      </m:sub>
                    </m:sSub>
                  </m:oMath>
                </a14:m>
                <a:r>
                  <a:rPr lang="en-US" sz="2000" dirty="0"/>
                  <a:t> works to achieve baseline characteristics, resulting in 280 % </a:t>
                </a:r>
                <a:r>
                  <a:rPr lang="en-US" sz="2000" u="sng" dirty="0"/>
                  <a:t>increase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 panose="02040503050406030204" pitchFamily="18" charset="0"/>
                      </a:rPr>
                      <m:t>GJ</m:t>
                    </m:r>
                  </m:oMath>
                </a14:m>
                <a:r>
                  <a:rPr lang="en-US" sz="2000" dirty="0"/>
                  <a:t> and 14 % </a:t>
                </a:r>
                <a:r>
                  <a:rPr lang="en-US" sz="2000" u="sng" dirty="0"/>
                  <a:t>decrease</a:t>
                </a:r>
                <a:r>
                  <a:rPr lang="en-US" sz="2000" dirty="0"/>
                  <a:t> of mass.</a:t>
                </a: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DEA83C-522D-C24E-BD9E-4E9ABD549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66" y="904352"/>
                <a:ext cx="11360667" cy="2689454"/>
              </a:xfrm>
              <a:prstGeom prst="rect">
                <a:avLst/>
              </a:prstGeom>
              <a:blipFill>
                <a:blip r:embed="rId2"/>
                <a:stretch>
                  <a:fillRect l="-559" t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2411AED0-C004-8849-B9FE-C54ED77A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2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Summary &amp; 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124A65-7A7A-264F-9FD9-327AB89F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6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DEA83C-522D-C24E-BD9E-4E9ABD549008}"/>
              </a:ext>
            </a:extLst>
          </p:cNvPr>
          <p:cNvSpPr txBox="1"/>
          <p:nvPr/>
        </p:nvSpPr>
        <p:spPr>
          <a:xfrm>
            <a:off x="365759" y="905256"/>
            <a:ext cx="1136066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Determine cost model for inflatable blades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fvf</a:t>
            </a:r>
            <a:r>
              <a:rPr lang="en-US" sz="2000" dirty="0"/>
              <a:t> for filament wound materials? Reduce/Increase material properties due to different </a:t>
            </a:r>
            <a:r>
              <a:rPr lang="en-US" sz="2000" dirty="0" err="1"/>
              <a:t>fvf</a:t>
            </a:r>
            <a:r>
              <a:rPr lang="en-US" sz="2000" dirty="0"/>
              <a:t> in filament wound primary structure?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(Potentially) exclude the shell and create new baseline from most realistic &amp; promising result based on step 1 studies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(Potentially) add central straight web if insufficient stiffness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How to handle loads’ transmission from shell to primary structure? Add additional supporting structures?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How to preserve airfoil geometric shape with applied loads?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Choose “best” design to extend analysis for the full blade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Evaluate effects such as bend-twist coupling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Evaluate strains (using SONATA/VABS and optionally ANSYS) on both the outer shell and the primary structure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Conduct </a:t>
            </a:r>
            <a:r>
              <a:rPr lang="en-US" sz="2000" dirty="0" err="1"/>
              <a:t>OpenFAST</a:t>
            </a:r>
            <a:r>
              <a:rPr lang="en-US" sz="2000" dirty="0"/>
              <a:t> &amp; </a:t>
            </a:r>
            <a:r>
              <a:rPr lang="en-US" sz="2000" dirty="0" err="1"/>
              <a:t>BeamDyn</a:t>
            </a:r>
            <a:r>
              <a:rPr lang="en-US" sz="2000" dirty="0"/>
              <a:t> simulations to evaluate, performance, (vibratory) loads, and tip deflection characteristics in comparison to baseline blade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11AED0-C004-8849-B9FE-C54ED77A8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2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Outlook, Ongoing Work, and Open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7C375-B53B-5345-AF35-E0439988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39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B78D-A2E2-4B47-A550-F4B439AA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2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Appendix: Coordinate System – SONATA &amp; VABS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A5114-B58F-834F-9552-FBB5C78F80F7}"/>
              </a:ext>
            </a:extLst>
          </p:cNvPr>
          <p:cNvSpPr/>
          <p:nvPr/>
        </p:nvSpPr>
        <p:spPr>
          <a:xfrm>
            <a:off x="8301019" y="2164417"/>
            <a:ext cx="351873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/>
              <a:t>INPUT EXAMPLE</a:t>
            </a:r>
          </a:p>
          <a:p>
            <a:r>
              <a:rPr lang="en-US" sz="1400" i="1" dirty="0" err="1"/>
              <a:t>Outer_shape_bem</a:t>
            </a:r>
            <a:r>
              <a:rPr lang="en-US" sz="1400" i="1" dirty="0"/>
              <a:t>:</a:t>
            </a:r>
          </a:p>
          <a:p>
            <a:pPr lvl="1"/>
            <a:r>
              <a:rPr lang="en-US" sz="1400" i="1" dirty="0">
                <a:solidFill>
                  <a:srgbClr val="7030A0"/>
                </a:solidFill>
              </a:rPr>
              <a:t>twist:</a:t>
            </a:r>
          </a:p>
          <a:p>
            <a:pPr lvl="1"/>
            <a:r>
              <a:rPr lang="en-US" sz="1400" i="1" dirty="0">
                <a:solidFill>
                  <a:srgbClr val="7030A0"/>
                </a:solidFill>
              </a:rPr>
              <a:t>       grid: [0.0, 1.0] </a:t>
            </a:r>
          </a:p>
          <a:p>
            <a:pPr lvl="1"/>
            <a:r>
              <a:rPr lang="en-US" sz="1400" i="1" dirty="0">
                <a:solidFill>
                  <a:srgbClr val="7030A0"/>
                </a:solidFill>
              </a:rPr>
              <a:t>       values: [0.2, 0.1]</a:t>
            </a:r>
          </a:p>
          <a:p>
            <a:pPr lvl="1"/>
            <a:endParaRPr lang="en-US" sz="1400" i="1" dirty="0">
              <a:solidFill>
                <a:schemeClr val="accent2"/>
              </a:solidFill>
            </a:endParaRPr>
          </a:p>
          <a:p>
            <a:pPr lvl="1"/>
            <a:r>
              <a:rPr lang="en-US" sz="1400" i="1" dirty="0">
                <a:solidFill>
                  <a:srgbClr val="FFC000"/>
                </a:solidFill>
              </a:rPr>
              <a:t>pitch_axis:</a:t>
            </a:r>
          </a:p>
          <a:p>
            <a:pPr lvl="1"/>
            <a:r>
              <a:rPr lang="en-US" sz="1400" i="1" dirty="0">
                <a:solidFill>
                  <a:srgbClr val="FFC000"/>
                </a:solidFill>
              </a:rPr>
              <a:t>       grid: [0.0, 1.0] </a:t>
            </a:r>
          </a:p>
          <a:p>
            <a:pPr lvl="1"/>
            <a:r>
              <a:rPr lang="en-US" sz="1400" i="1" dirty="0">
                <a:solidFill>
                  <a:srgbClr val="FFC000"/>
                </a:solidFill>
              </a:rPr>
              <a:t>       values: [0.5, 0.3]</a:t>
            </a:r>
          </a:p>
          <a:p>
            <a:pPr lvl="1"/>
            <a:endParaRPr lang="en-US" sz="1400" i="1" dirty="0"/>
          </a:p>
          <a:p>
            <a:pPr lvl="1"/>
            <a:r>
              <a:rPr lang="en-US" sz="1400" i="1" dirty="0"/>
              <a:t>reference_axis: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</a:rPr>
              <a:t>       x: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</a:rPr>
              <a:t>                    grid: [0.0, 1.0] </a:t>
            </a:r>
          </a:p>
          <a:p>
            <a:pPr lvl="1"/>
            <a:r>
              <a:rPr lang="en-US" sz="1400" i="1" dirty="0">
                <a:solidFill>
                  <a:srgbClr val="0070C0"/>
                </a:solidFill>
              </a:rPr>
              <a:t>                    values: [0.0, 50.0]</a:t>
            </a:r>
          </a:p>
          <a:p>
            <a:pPr lvl="1"/>
            <a:r>
              <a:rPr lang="en-US" sz="1400" i="1" dirty="0">
                <a:solidFill>
                  <a:schemeClr val="accent6"/>
                </a:solidFill>
              </a:rPr>
              <a:t>        </a:t>
            </a:r>
            <a:r>
              <a:rPr lang="en-US" sz="1400" i="1" dirty="0">
                <a:solidFill>
                  <a:srgbClr val="00B050"/>
                </a:solidFill>
              </a:rPr>
              <a:t>y:</a:t>
            </a:r>
          </a:p>
          <a:p>
            <a:pPr lvl="1"/>
            <a:r>
              <a:rPr lang="en-US" sz="1400" i="1" dirty="0">
                <a:solidFill>
                  <a:srgbClr val="00B050"/>
                </a:solidFill>
              </a:rPr>
              <a:t>                    grid:  [0.00, 1.00] </a:t>
            </a:r>
          </a:p>
          <a:p>
            <a:pPr lvl="1"/>
            <a:r>
              <a:rPr lang="en-US" sz="1400" i="1" dirty="0">
                <a:solidFill>
                  <a:srgbClr val="00B050"/>
                </a:solidFill>
              </a:rPr>
              <a:t>                    values: [0.0, 0.0]</a:t>
            </a:r>
          </a:p>
          <a:p>
            <a:pPr lvl="1"/>
            <a:r>
              <a:rPr lang="en-US" sz="1400" i="1" dirty="0">
                <a:solidFill>
                  <a:srgbClr val="FF0000"/>
                </a:solidFill>
              </a:rPr>
              <a:t>        z:</a:t>
            </a:r>
          </a:p>
          <a:p>
            <a:pPr lvl="1"/>
            <a:r>
              <a:rPr lang="en-US" sz="1400" i="1" dirty="0">
                <a:solidFill>
                  <a:srgbClr val="FF0000"/>
                </a:solidFill>
              </a:rPr>
              <a:t>                    grid:  [0.0, 1.0]</a:t>
            </a:r>
          </a:p>
          <a:p>
            <a:pPr lvl="1"/>
            <a:r>
              <a:rPr lang="en-US" sz="1400" i="1" dirty="0">
                <a:solidFill>
                  <a:srgbClr val="FF0000"/>
                </a:solidFill>
              </a:rPr>
              <a:t>                    values:  [0.0, 0.0]    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FCBE83-1DAF-FD4F-9F17-4E1833250815}"/>
              </a:ext>
            </a:extLst>
          </p:cNvPr>
          <p:cNvCxnSpPr>
            <a:cxnSpLocks/>
          </p:cNvCxnSpPr>
          <p:nvPr/>
        </p:nvCxnSpPr>
        <p:spPr>
          <a:xfrm flipV="1">
            <a:off x="4547902" y="1948596"/>
            <a:ext cx="0" cy="142518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B40367-97DA-AC46-8487-6F6B667B9032}"/>
                  </a:ext>
                </a:extLst>
              </p:cNvPr>
              <p:cNvSpPr txBox="1"/>
              <p:nvPr/>
            </p:nvSpPr>
            <p:spPr>
              <a:xfrm>
                <a:off x="4194815" y="1660090"/>
                <a:ext cx="336118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baseline="30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B40367-97DA-AC46-8487-6F6B667B9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15" y="1660090"/>
                <a:ext cx="336118" cy="3629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7CA19A-E73D-8A4A-8CFF-324B07DF626C}"/>
              </a:ext>
            </a:extLst>
          </p:cNvPr>
          <p:cNvCxnSpPr>
            <a:cxnSpLocks/>
          </p:cNvCxnSpPr>
          <p:nvPr/>
        </p:nvCxnSpPr>
        <p:spPr>
          <a:xfrm flipH="1">
            <a:off x="3075426" y="3373781"/>
            <a:ext cx="512064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9BA0FA-2E53-714D-A871-B07020A402A8}"/>
              </a:ext>
            </a:extLst>
          </p:cNvPr>
          <p:cNvCxnSpPr>
            <a:cxnSpLocks/>
          </p:cNvCxnSpPr>
          <p:nvPr/>
        </p:nvCxnSpPr>
        <p:spPr>
          <a:xfrm flipH="1">
            <a:off x="3946941" y="3373781"/>
            <a:ext cx="600962" cy="0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9FAE2E-9393-CE46-A4A4-2D78019A1671}"/>
                  </a:ext>
                </a:extLst>
              </p:cNvPr>
              <p:cNvSpPr txBox="1"/>
              <p:nvPr/>
            </p:nvSpPr>
            <p:spPr>
              <a:xfrm>
                <a:off x="4020474" y="3007326"/>
                <a:ext cx="353751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aseline="30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9FAE2E-9393-CE46-A4A4-2D78019A1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474" y="3007326"/>
                <a:ext cx="353751" cy="362984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1E18FF-9D57-4F43-BF17-CFD48117B167}"/>
                  </a:ext>
                </a:extLst>
              </p:cNvPr>
              <p:cNvSpPr txBox="1"/>
              <p:nvPr/>
            </p:nvSpPr>
            <p:spPr>
              <a:xfrm>
                <a:off x="4426743" y="3412874"/>
                <a:ext cx="635913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aseline="30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1E18FF-9D57-4F43-BF17-CFD48117B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743" y="3412874"/>
                <a:ext cx="635913" cy="362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B5434C8-759E-8442-AF46-D99618D04EEA}"/>
              </a:ext>
            </a:extLst>
          </p:cNvPr>
          <p:cNvSpPr txBox="1"/>
          <p:nvPr/>
        </p:nvSpPr>
        <p:spPr>
          <a:xfrm>
            <a:off x="3358646" y="3887966"/>
            <a:ext cx="10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Pitch axis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5C836F-AB8E-2F4F-B79D-3CCA7C140B27}"/>
              </a:ext>
            </a:extLst>
          </p:cNvPr>
          <p:cNvCxnSpPr>
            <a:cxnSpLocks/>
          </p:cNvCxnSpPr>
          <p:nvPr/>
        </p:nvCxnSpPr>
        <p:spPr>
          <a:xfrm flipH="1">
            <a:off x="3349746" y="1986089"/>
            <a:ext cx="4846320" cy="18288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9EC26F-8B27-8640-8086-066EE029ED80}"/>
              </a:ext>
            </a:extLst>
          </p:cNvPr>
          <p:cNvSpPr txBox="1"/>
          <p:nvPr/>
        </p:nvSpPr>
        <p:spPr>
          <a:xfrm>
            <a:off x="5077485" y="266782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twist</a:t>
            </a: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ED48AF60-A235-0F49-83B6-962D941F9AAB}"/>
              </a:ext>
            </a:extLst>
          </p:cNvPr>
          <p:cNvSpPr/>
          <p:nvPr/>
        </p:nvSpPr>
        <p:spPr>
          <a:xfrm>
            <a:off x="4531696" y="2661190"/>
            <a:ext cx="1046788" cy="1382935"/>
          </a:xfrm>
          <a:prstGeom prst="circularArrow">
            <a:avLst>
              <a:gd name="adj1" fmla="val 0"/>
              <a:gd name="adj2" fmla="val 520173"/>
              <a:gd name="adj3" fmla="val 21220437"/>
              <a:gd name="adj4" fmla="val 19295443"/>
              <a:gd name="adj5" fmla="val 3202"/>
            </a:avLst>
          </a:prstGeom>
          <a:solidFill>
            <a:srgbClr val="7030A0"/>
          </a:solidFill>
          <a:ln w="34925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0B0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C5C1B-1CDB-3840-BF7A-D23AB697B6C6}"/>
              </a:ext>
            </a:extLst>
          </p:cNvPr>
          <p:cNvSpPr txBox="1"/>
          <p:nvPr/>
        </p:nvSpPr>
        <p:spPr>
          <a:xfrm>
            <a:off x="726646" y="4226489"/>
            <a:ext cx="3115114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Pitch axis defined in relative to chord length, starting at the leading edge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B2F8C3-A542-AB40-BC17-AFCFCA1C90CC}"/>
              </a:ext>
            </a:extLst>
          </p:cNvPr>
          <p:cNvGrpSpPr/>
          <p:nvPr/>
        </p:nvGrpSpPr>
        <p:grpSpPr>
          <a:xfrm>
            <a:off x="3756624" y="3462284"/>
            <a:ext cx="294531" cy="294531"/>
            <a:chOff x="5375901" y="2806740"/>
            <a:chExt cx="137160" cy="13716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819DE8-A954-7F4A-AA9D-BC2EABAAA26D}"/>
                </a:ext>
              </a:extLst>
            </p:cNvPr>
            <p:cNvSpPr/>
            <p:nvPr/>
          </p:nvSpPr>
          <p:spPr>
            <a:xfrm>
              <a:off x="5375901" y="2806740"/>
              <a:ext cx="137160" cy="137160"/>
            </a:xfrm>
            <a:prstGeom prst="ellipse">
              <a:avLst/>
            </a:prstGeom>
            <a:noFill/>
            <a:ln w="222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C000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70707C3-9EAA-684C-A47D-0D0D016BFD69}"/>
                </a:ext>
              </a:extLst>
            </p:cNvPr>
            <p:cNvCxnSpPr/>
            <p:nvPr/>
          </p:nvCxnSpPr>
          <p:spPr>
            <a:xfrm>
              <a:off x="5398899" y="2832006"/>
              <a:ext cx="91440" cy="9144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F60ED03-07C3-A547-8FEC-35212A38A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04" y="2828661"/>
              <a:ext cx="91440" cy="9144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2FE3B0-D216-D845-935B-803672468D92}"/>
              </a:ext>
            </a:extLst>
          </p:cNvPr>
          <p:cNvGrpSpPr/>
          <p:nvPr/>
        </p:nvGrpSpPr>
        <p:grpSpPr>
          <a:xfrm>
            <a:off x="4410018" y="3210472"/>
            <a:ext cx="294531" cy="294531"/>
            <a:chOff x="5375901" y="2806740"/>
            <a:chExt cx="137160" cy="13716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2DB728A-CAA6-9046-9C49-916B6C635F44}"/>
                </a:ext>
              </a:extLst>
            </p:cNvPr>
            <p:cNvSpPr/>
            <p:nvPr/>
          </p:nvSpPr>
          <p:spPr>
            <a:xfrm>
              <a:off x="5375901" y="2806740"/>
              <a:ext cx="137160" cy="137160"/>
            </a:xfrm>
            <a:prstGeom prst="ellipse">
              <a:avLst/>
            </a:prstGeom>
            <a:noFill/>
            <a:ln w="222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3BF00C0-FC7C-9C4A-8BFC-00C67820C26C}"/>
                </a:ext>
              </a:extLst>
            </p:cNvPr>
            <p:cNvCxnSpPr/>
            <p:nvPr/>
          </p:nvCxnSpPr>
          <p:spPr>
            <a:xfrm>
              <a:off x="5398899" y="2832006"/>
              <a:ext cx="91440" cy="91440"/>
            </a:xfrm>
            <a:prstGeom prst="line">
              <a:avLst/>
            </a:prstGeom>
            <a:ln w="2222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E56A08-B3A4-E549-8371-B4EEBB6987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9304" y="2828661"/>
              <a:ext cx="91440" cy="91440"/>
            </a:xfrm>
            <a:prstGeom prst="line">
              <a:avLst/>
            </a:prstGeom>
            <a:ln w="2222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4E23EC-1BDD-C84C-9F8C-0DE1E904E86A}"/>
              </a:ext>
            </a:extLst>
          </p:cNvPr>
          <p:cNvSpPr txBox="1"/>
          <p:nvPr/>
        </p:nvSpPr>
        <p:spPr>
          <a:xfrm>
            <a:off x="5772906" y="1221816"/>
            <a:ext cx="3115114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Twist is defined along the outer shape ref axis</a:t>
            </a:r>
          </a:p>
        </p:txBody>
      </p:sp>
      <p:sp>
        <p:nvSpPr>
          <p:cNvPr id="31" name="Freeform: Shape 34">
            <a:extLst>
              <a:ext uri="{FF2B5EF4-FFF2-40B4-BE49-F238E27FC236}">
                <a16:creationId xmlns:a16="http://schemas.microsoft.com/office/drawing/2014/main" id="{51D1B9E7-91ED-1A4B-B28B-14886830150C}"/>
              </a:ext>
            </a:extLst>
          </p:cNvPr>
          <p:cNvSpPr/>
          <p:nvPr/>
        </p:nvSpPr>
        <p:spPr>
          <a:xfrm rot="20303164">
            <a:off x="3098665" y="2010272"/>
            <a:ext cx="5166587" cy="1351395"/>
          </a:xfrm>
          <a:custGeom>
            <a:avLst/>
            <a:gdLst>
              <a:gd name="connsiteX0" fmla="*/ 5099038 w 5170295"/>
              <a:gd name="connsiteY0" fmla="*/ 952245 h 1536600"/>
              <a:gd name="connsiteX1" fmla="*/ 2549801 w 5170295"/>
              <a:gd name="connsiteY1" fmla="*/ 74791 h 1536600"/>
              <a:gd name="connsiteX2" fmla="*/ 674819 w 5170295"/>
              <a:gd name="connsiteY2" fmla="*/ 130209 h 1536600"/>
              <a:gd name="connsiteX3" fmla="*/ 37510 w 5170295"/>
              <a:gd name="connsiteY3" fmla="*/ 804464 h 1536600"/>
              <a:gd name="connsiteX4" fmla="*/ 1635401 w 5170295"/>
              <a:gd name="connsiteY4" fmla="*/ 1534136 h 1536600"/>
              <a:gd name="connsiteX5" fmla="*/ 3381074 w 5170295"/>
              <a:gd name="connsiteY5" fmla="*/ 1035373 h 1536600"/>
              <a:gd name="connsiteX6" fmla="*/ 4369365 w 5170295"/>
              <a:gd name="connsiteY6" fmla="*/ 850645 h 1536600"/>
              <a:gd name="connsiteX7" fmla="*/ 5099038 w 5170295"/>
              <a:gd name="connsiteY7" fmla="*/ 952245 h 1536600"/>
              <a:gd name="connsiteX0" fmla="*/ 5125198 w 5196455"/>
              <a:gd name="connsiteY0" fmla="*/ 959321 h 1541564"/>
              <a:gd name="connsiteX1" fmla="*/ 2575961 w 5196455"/>
              <a:gd name="connsiteY1" fmla="*/ 81867 h 1541564"/>
              <a:gd name="connsiteX2" fmla="*/ 700979 w 5196455"/>
              <a:gd name="connsiteY2" fmla="*/ 137285 h 1541564"/>
              <a:gd name="connsiteX3" fmla="*/ 35961 w 5196455"/>
              <a:gd name="connsiteY3" fmla="*/ 959321 h 1541564"/>
              <a:gd name="connsiteX4" fmla="*/ 1661561 w 5196455"/>
              <a:gd name="connsiteY4" fmla="*/ 1541212 h 1541564"/>
              <a:gd name="connsiteX5" fmla="*/ 3407234 w 5196455"/>
              <a:gd name="connsiteY5" fmla="*/ 1042449 h 1541564"/>
              <a:gd name="connsiteX6" fmla="*/ 4395525 w 5196455"/>
              <a:gd name="connsiteY6" fmla="*/ 857721 h 1541564"/>
              <a:gd name="connsiteX7" fmla="*/ 5125198 w 5196455"/>
              <a:gd name="connsiteY7" fmla="*/ 959321 h 1541564"/>
              <a:gd name="connsiteX0" fmla="*/ 5089264 w 5160521"/>
              <a:gd name="connsiteY0" fmla="*/ 959321 h 1541564"/>
              <a:gd name="connsiteX1" fmla="*/ 2540027 w 5160521"/>
              <a:gd name="connsiteY1" fmla="*/ 81867 h 1541564"/>
              <a:gd name="connsiteX2" fmla="*/ 665045 w 5160521"/>
              <a:gd name="connsiteY2" fmla="*/ 137285 h 1541564"/>
              <a:gd name="connsiteX3" fmla="*/ 27 w 5160521"/>
              <a:gd name="connsiteY3" fmla="*/ 959321 h 1541564"/>
              <a:gd name="connsiteX4" fmla="*/ 1625627 w 5160521"/>
              <a:gd name="connsiteY4" fmla="*/ 1541212 h 1541564"/>
              <a:gd name="connsiteX5" fmla="*/ 3371300 w 5160521"/>
              <a:gd name="connsiteY5" fmla="*/ 1042449 h 1541564"/>
              <a:gd name="connsiteX6" fmla="*/ 4359591 w 5160521"/>
              <a:gd name="connsiteY6" fmla="*/ 857721 h 1541564"/>
              <a:gd name="connsiteX7" fmla="*/ 5089264 w 5160521"/>
              <a:gd name="connsiteY7" fmla="*/ 959321 h 1541564"/>
              <a:gd name="connsiteX0" fmla="*/ 5111701 w 5182958"/>
              <a:gd name="connsiteY0" fmla="*/ 919969 h 1502212"/>
              <a:gd name="connsiteX1" fmla="*/ 2562464 w 5182958"/>
              <a:gd name="connsiteY1" fmla="*/ 42515 h 1502212"/>
              <a:gd name="connsiteX2" fmla="*/ 826027 w 5182958"/>
              <a:gd name="connsiteY2" fmla="*/ 218005 h 1502212"/>
              <a:gd name="connsiteX3" fmla="*/ 22464 w 5182958"/>
              <a:gd name="connsiteY3" fmla="*/ 919969 h 1502212"/>
              <a:gd name="connsiteX4" fmla="*/ 1648064 w 5182958"/>
              <a:gd name="connsiteY4" fmla="*/ 1501860 h 1502212"/>
              <a:gd name="connsiteX5" fmla="*/ 3393737 w 5182958"/>
              <a:gd name="connsiteY5" fmla="*/ 1003097 h 1502212"/>
              <a:gd name="connsiteX6" fmla="*/ 4382028 w 5182958"/>
              <a:gd name="connsiteY6" fmla="*/ 818369 h 1502212"/>
              <a:gd name="connsiteX7" fmla="*/ 5111701 w 5182958"/>
              <a:gd name="connsiteY7" fmla="*/ 919969 h 1502212"/>
              <a:gd name="connsiteX0" fmla="*/ 5104026 w 5175283"/>
              <a:gd name="connsiteY0" fmla="*/ 919969 h 1345412"/>
              <a:gd name="connsiteX1" fmla="*/ 2554789 w 5175283"/>
              <a:gd name="connsiteY1" fmla="*/ 42515 h 1345412"/>
              <a:gd name="connsiteX2" fmla="*/ 818352 w 5175283"/>
              <a:gd name="connsiteY2" fmla="*/ 218005 h 1345412"/>
              <a:gd name="connsiteX3" fmla="*/ 14789 w 5175283"/>
              <a:gd name="connsiteY3" fmla="*/ 919969 h 1345412"/>
              <a:gd name="connsiteX4" fmla="*/ 1455662 w 5175283"/>
              <a:gd name="connsiteY4" fmla="*/ 1344841 h 1345412"/>
              <a:gd name="connsiteX5" fmla="*/ 3386062 w 5175283"/>
              <a:gd name="connsiteY5" fmla="*/ 1003097 h 1345412"/>
              <a:gd name="connsiteX6" fmla="*/ 4374353 w 5175283"/>
              <a:gd name="connsiteY6" fmla="*/ 818369 h 1345412"/>
              <a:gd name="connsiteX7" fmla="*/ 5104026 w 5175283"/>
              <a:gd name="connsiteY7" fmla="*/ 919969 h 1345412"/>
              <a:gd name="connsiteX0" fmla="*/ 5104026 w 5165279"/>
              <a:gd name="connsiteY0" fmla="*/ 919969 h 1345412"/>
              <a:gd name="connsiteX1" fmla="*/ 2554789 w 5165279"/>
              <a:gd name="connsiteY1" fmla="*/ 42515 h 1345412"/>
              <a:gd name="connsiteX2" fmla="*/ 818352 w 5165279"/>
              <a:gd name="connsiteY2" fmla="*/ 218005 h 1345412"/>
              <a:gd name="connsiteX3" fmla="*/ 14789 w 5165279"/>
              <a:gd name="connsiteY3" fmla="*/ 919969 h 1345412"/>
              <a:gd name="connsiteX4" fmla="*/ 1455662 w 5165279"/>
              <a:gd name="connsiteY4" fmla="*/ 1344841 h 1345412"/>
              <a:gd name="connsiteX5" fmla="*/ 3386062 w 5165279"/>
              <a:gd name="connsiteY5" fmla="*/ 1003097 h 1345412"/>
              <a:gd name="connsiteX6" fmla="*/ 4291225 w 5165279"/>
              <a:gd name="connsiteY6" fmla="*/ 809132 h 1345412"/>
              <a:gd name="connsiteX7" fmla="*/ 5104026 w 5165279"/>
              <a:gd name="connsiteY7" fmla="*/ 919969 h 1345412"/>
              <a:gd name="connsiteX0" fmla="*/ 5104026 w 5165279"/>
              <a:gd name="connsiteY0" fmla="*/ 919969 h 1345412"/>
              <a:gd name="connsiteX1" fmla="*/ 2554789 w 5165279"/>
              <a:gd name="connsiteY1" fmla="*/ 42515 h 1345412"/>
              <a:gd name="connsiteX2" fmla="*/ 818352 w 5165279"/>
              <a:gd name="connsiteY2" fmla="*/ 218005 h 1345412"/>
              <a:gd name="connsiteX3" fmla="*/ 14789 w 5165279"/>
              <a:gd name="connsiteY3" fmla="*/ 919969 h 1345412"/>
              <a:gd name="connsiteX4" fmla="*/ 1455662 w 5165279"/>
              <a:gd name="connsiteY4" fmla="*/ 1344841 h 1345412"/>
              <a:gd name="connsiteX5" fmla="*/ 3386062 w 5165279"/>
              <a:gd name="connsiteY5" fmla="*/ 1003097 h 1345412"/>
              <a:gd name="connsiteX6" fmla="*/ 4291225 w 5165279"/>
              <a:gd name="connsiteY6" fmla="*/ 809132 h 1345412"/>
              <a:gd name="connsiteX7" fmla="*/ 5104026 w 5165279"/>
              <a:gd name="connsiteY7" fmla="*/ 919969 h 1345412"/>
              <a:gd name="connsiteX0" fmla="*/ 5104026 w 5164772"/>
              <a:gd name="connsiteY0" fmla="*/ 919969 h 1345412"/>
              <a:gd name="connsiteX1" fmla="*/ 2554789 w 5164772"/>
              <a:gd name="connsiteY1" fmla="*/ 42515 h 1345412"/>
              <a:gd name="connsiteX2" fmla="*/ 818352 w 5164772"/>
              <a:gd name="connsiteY2" fmla="*/ 218005 h 1345412"/>
              <a:gd name="connsiteX3" fmla="*/ 14789 w 5164772"/>
              <a:gd name="connsiteY3" fmla="*/ 919969 h 1345412"/>
              <a:gd name="connsiteX4" fmla="*/ 1455662 w 5164772"/>
              <a:gd name="connsiteY4" fmla="*/ 1344841 h 1345412"/>
              <a:gd name="connsiteX5" fmla="*/ 3386062 w 5164772"/>
              <a:gd name="connsiteY5" fmla="*/ 1003097 h 1345412"/>
              <a:gd name="connsiteX6" fmla="*/ 4291225 w 5164772"/>
              <a:gd name="connsiteY6" fmla="*/ 809132 h 1345412"/>
              <a:gd name="connsiteX7" fmla="*/ 5104026 w 5164772"/>
              <a:gd name="connsiteY7" fmla="*/ 919969 h 1345412"/>
              <a:gd name="connsiteX0" fmla="*/ 5104026 w 5162756"/>
              <a:gd name="connsiteY0" fmla="*/ 919969 h 1345412"/>
              <a:gd name="connsiteX1" fmla="*/ 2554789 w 5162756"/>
              <a:gd name="connsiteY1" fmla="*/ 42515 h 1345412"/>
              <a:gd name="connsiteX2" fmla="*/ 818352 w 5162756"/>
              <a:gd name="connsiteY2" fmla="*/ 218005 h 1345412"/>
              <a:gd name="connsiteX3" fmla="*/ 14789 w 5162756"/>
              <a:gd name="connsiteY3" fmla="*/ 919969 h 1345412"/>
              <a:gd name="connsiteX4" fmla="*/ 1455662 w 5162756"/>
              <a:gd name="connsiteY4" fmla="*/ 1344841 h 1345412"/>
              <a:gd name="connsiteX5" fmla="*/ 3386062 w 5162756"/>
              <a:gd name="connsiteY5" fmla="*/ 1003097 h 1345412"/>
              <a:gd name="connsiteX6" fmla="*/ 4272752 w 5162756"/>
              <a:gd name="connsiteY6" fmla="*/ 864550 h 1345412"/>
              <a:gd name="connsiteX7" fmla="*/ 5104026 w 5162756"/>
              <a:gd name="connsiteY7" fmla="*/ 919969 h 1345412"/>
              <a:gd name="connsiteX0" fmla="*/ 5104026 w 5166586"/>
              <a:gd name="connsiteY0" fmla="*/ 919969 h 1351395"/>
              <a:gd name="connsiteX1" fmla="*/ 2554789 w 5166586"/>
              <a:gd name="connsiteY1" fmla="*/ 42515 h 1351395"/>
              <a:gd name="connsiteX2" fmla="*/ 818352 w 5166586"/>
              <a:gd name="connsiteY2" fmla="*/ 218005 h 1351395"/>
              <a:gd name="connsiteX3" fmla="*/ 14789 w 5166586"/>
              <a:gd name="connsiteY3" fmla="*/ 919969 h 1351395"/>
              <a:gd name="connsiteX4" fmla="*/ 1455662 w 5166586"/>
              <a:gd name="connsiteY4" fmla="*/ 1344841 h 1351395"/>
              <a:gd name="connsiteX5" fmla="*/ 3016608 w 5166586"/>
              <a:gd name="connsiteY5" fmla="*/ 1141642 h 1351395"/>
              <a:gd name="connsiteX6" fmla="*/ 4272752 w 5166586"/>
              <a:gd name="connsiteY6" fmla="*/ 864550 h 1351395"/>
              <a:gd name="connsiteX7" fmla="*/ 5104026 w 5166586"/>
              <a:gd name="connsiteY7" fmla="*/ 919969 h 135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6586" h="1351395">
                <a:moveTo>
                  <a:pt x="5104026" y="919969"/>
                </a:moveTo>
                <a:cubicBezTo>
                  <a:pt x="4817699" y="782963"/>
                  <a:pt x="3269068" y="159509"/>
                  <a:pt x="2554789" y="42515"/>
                </a:cubicBezTo>
                <a:cubicBezTo>
                  <a:pt x="1840510" y="-74479"/>
                  <a:pt x="1241685" y="71763"/>
                  <a:pt x="818352" y="218005"/>
                </a:cubicBezTo>
                <a:cubicBezTo>
                  <a:pt x="395019" y="364247"/>
                  <a:pt x="-91429" y="732163"/>
                  <a:pt x="14789" y="919969"/>
                </a:cubicBezTo>
                <a:cubicBezTo>
                  <a:pt x="121007" y="1107775"/>
                  <a:pt x="955359" y="1307896"/>
                  <a:pt x="1455662" y="1344841"/>
                </a:cubicBezTo>
                <a:cubicBezTo>
                  <a:pt x="1955965" y="1381786"/>
                  <a:pt x="2560947" y="1255557"/>
                  <a:pt x="3016608" y="1141642"/>
                </a:cubicBezTo>
                <a:cubicBezTo>
                  <a:pt x="3472269" y="1027727"/>
                  <a:pt x="3924849" y="901496"/>
                  <a:pt x="4272752" y="864550"/>
                </a:cubicBezTo>
                <a:cubicBezTo>
                  <a:pt x="4620655" y="827605"/>
                  <a:pt x="5390353" y="1056975"/>
                  <a:pt x="5104026" y="919969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360DB7-DD25-344B-AA36-4AD9C73B8C42}"/>
              </a:ext>
            </a:extLst>
          </p:cNvPr>
          <p:cNvSpPr txBox="1"/>
          <p:nvPr/>
        </p:nvSpPr>
        <p:spPr>
          <a:xfrm>
            <a:off x="726646" y="1424041"/>
            <a:ext cx="311511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Ref axis defined with </a:t>
            </a:r>
            <a:r>
              <a:rPr lang="en-US" dirty="0">
                <a:solidFill>
                  <a:srgbClr val="0070C0"/>
                </a:solidFill>
              </a:rPr>
              <a:t>x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y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360160-BE88-2349-8A77-5DDFF23C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08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B78D-A2E2-4B47-A550-F4B439AA5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922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Appendix: Layup Convention – VABS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9A377C-608B-6746-AC8F-11E9605A8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311461"/>
            <a:ext cx="78994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943542-5FA3-324F-8139-3B897F99988D}"/>
                  </a:ext>
                </a:extLst>
              </p:cNvPr>
              <p:cNvSpPr txBox="1"/>
              <p:nvPr/>
            </p:nvSpPr>
            <p:spPr>
              <a:xfrm>
                <a:off x="838200" y="4703070"/>
                <a:ext cx="78486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x1, x2, x3 	beam coordinate system</a:t>
                </a:r>
              </a:p>
              <a:p>
                <a:r>
                  <a:rPr lang="en-US" dirty="0"/>
                  <a:t>y1, y2, y3 	ply plane coordinate system (beam system rotated along x1)</a:t>
                </a:r>
              </a:p>
              <a:p>
                <a:r>
                  <a:rPr lang="en-US" dirty="0"/>
                  <a:t>e1, e2, e3		material coordinate system (ply plane system rotated along y3)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		ply plane orientation angle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		material orientation angle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2943542-5FA3-324F-8139-3B897F999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03070"/>
                <a:ext cx="7848600" cy="1477328"/>
              </a:xfrm>
              <a:prstGeom prst="rect">
                <a:avLst/>
              </a:prstGeom>
              <a:blipFill>
                <a:blip r:embed="rId3"/>
                <a:stretch>
                  <a:fillRect l="-646" t="-847" r="-485" b="-4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1F829-6531-974F-B3F2-0B3D9507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1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2500132"/>
            <a:ext cx="10515600" cy="1736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Concept Introduction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by Nicole Mendoza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Inflatable Blade Concept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4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85DC5E-FCBD-254C-AE2C-8E4BFD67F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1" t="34794" r="25174" b="29777"/>
          <a:stretch/>
        </p:blipFill>
        <p:spPr>
          <a:xfrm>
            <a:off x="3257005" y="3013160"/>
            <a:ext cx="5042263" cy="242969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18B9015-D999-454F-950F-C3AED2FBBC12}"/>
              </a:ext>
            </a:extLst>
          </p:cNvPr>
          <p:cNvGrpSpPr/>
          <p:nvPr/>
        </p:nvGrpSpPr>
        <p:grpSpPr>
          <a:xfrm>
            <a:off x="10354138" y="5496576"/>
            <a:ext cx="1805577" cy="1094379"/>
            <a:chOff x="7770676" y="3757748"/>
            <a:chExt cx="1467394" cy="820784"/>
          </a:xfrm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7E4DB274-127F-CB40-8935-0D9F10FB0F64}"/>
                </a:ext>
              </a:extLst>
            </p:cNvPr>
            <p:cNvSpPr txBox="1">
              <a:spLocks/>
            </p:cNvSpPr>
            <p:nvPr/>
          </p:nvSpPr>
          <p:spPr>
            <a:xfrm>
              <a:off x="7770676" y="3757748"/>
              <a:ext cx="1467394" cy="82078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1600" b="1" u="sng" dirty="0"/>
                <a:t>Legend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600" dirty="0"/>
                <a:t>	Foam filler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600" dirty="0"/>
                <a:t>	Uniaxial CF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600" dirty="0"/>
                <a:t>	Air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E52F62-4D62-5945-85EF-B661BE56EBF4}"/>
                </a:ext>
              </a:extLst>
            </p:cNvPr>
            <p:cNvSpPr/>
            <p:nvPr/>
          </p:nvSpPr>
          <p:spPr>
            <a:xfrm>
              <a:off x="7779525" y="3997234"/>
              <a:ext cx="403761" cy="97972"/>
            </a:xfrm>
            <a:prstGeom prst="rect">
              <a:avLst/>
            </a:prstGeom>
            <a:pattFill prst="smConfetti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C9770A-C9D1-FF4C-8001-FEC21D95D91A}"/>
                </a:ext>
              </a:extLst>
            </p:cNvPr>
            <p:cNvSpPr/>
            <p:nvPr/>
          </p:nvSpPr>
          <p:spPr>
            <a:xfrm>
              <a:off x="7779524" y="4163384"/>
              <a:ext cx="403761" cy="97972"/>
            </a:xfrm>
            <a:prstGeom prst="rect">
              <a:avLst/>
            </a:prstGeom>
            <a:pattFill prst="narHorz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EDE6B0-EC12-5F47-818F-4D0B5318AE67}"/>
                </a:ext>
              </a:extLst>
            </p:cNvPr>
            <p:cNvSpPr/>
            <p:nvPr/>
          </p:nvSpPr>
          <p:spPr>
            <a:xfrm>
              <a:off x="7779523" y="4339725"/>
              <a:ext cx="403761" cy="979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cxnSp>
        <p:nvCxnSpPr>
          <p:cNvPr id="39" name="Connector: Curved 15">
            <a:extLst>
              <a:ext uri="{FF2B5EF4-FFF2-40B4-BE49-F238E27FC236}">
                <a16:creationId xmlns:a16="http://schemas.microsoft.com/office/drawing/2014/main" id="{9FE28CDA-3B5E-6D47-BF41-238288E4F1C2}"/>
              </a:ext>
            </a:extLst>
          </p:cNvPr>
          <p:cNvCxnSpPr>
            <a:cxnSpLocks/>
          </p:cNvCxnSpPr>
          <p:nvPr/>
        </p:nvCxnSpPr>
        <p:spPr>
          <a:xfrm>
            <a:off x="3257004" y="3326675"/>
            <a:ext cx="539933" cy="165463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5D942F4-DFC6-C447-814F-76AE7BD03066}"/>
              </a:ext>
            </a:extLst>
          </p:cNvPr>
          <p:cNvSpPr txBox="1"/>
          <p:nvPr/>
        </p:nvSpPr>
        <p:spPr>
          <a:xfrm>
            <a:off x="951530" y="3101677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foam-filled section</a:t>
            </a:r>
          </a:p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(hard, rigid)</a:t>
            </a:r>
          </a:p>
        </p:txBody>
      </p:sp>
      <p:cxnSp>
        <p:nvCxnSpPr>
          <p:cNvPr id="47" name="Connector: Curved 18">
            <a:extLst>
              <a:ext uri="{FF2B5EF4-FFF2-40B4-BE49-F238E27FC236}">
                <a16:creationId xmlns:a16="http://schemas.microsoft.com/office/drawing/2014/main" id="{703BBDEB-4E1D-7445-ABD1-E0C0BFA03262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2856409" y="3768531"/>
            <a:ext cx="470259" cy="328118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A5FFE39-6449-7D44-A679-60BFD74AD911}"/>
              </a:ext>
            </a:extLst>
          </p:cNvPr>
          <p:cNvSpPr txBox="1"/>
          <p:nvPr/>
        </p:nvSpPr>
        <p:spPr>
          <a:xfrm>
            <a:off x="463844" y="3558153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exterior Kevlar </a:t>
            </a:r>
            <a:r>
              <a:rPr lang="en-US" sz="1067" b="1" dirty="0">
                <a:latin typeface="Cavolini" panose="020B0502040204020203" pitchFamily="66" charset="0"/>
                <a:cs typeface="Cavolini" panose="020B0502040204020203" pitchFamily="66" charset="0"/>
              </a:rPr>
              <a:t>only</a:t>
            </a:r>
          </a:p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soaked with Teflon</a:t>
            </a:r>
          </a:p>
        </p:txBody>
      </p:sp>
      <p:cxnSp>
        <p:nvCxnSpPr>
          <p:cNvPr id="49" name="Connector: Curved 20">
            <a:extLst>
              <a:ext uri="{FF2B5EF4-FFF2-40B4-BE49-F238E27FC236}">
                <a16:creationId xmlns:a16="http://schemas.microsoft.com/office/drawing/2014/main" id="{BC21813E-425A-A84C-B263-38ED3ACB3DDE}"/>
              </a:ext>
            </a:extLst>
          </p:cNvPr>
          <p:cNvCxnSpPr>
            <a:cxnSpLocks/>
          </p:cNvCxnSpPr>
          <p:nvPr/>
        </p:nvCxnSpPr>
        <p:spPr>
          <a:xfrm flipV="1">
            <a:off x="3161208" y="5026671"/>
            <a:ext cx="539933" cy="215904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B4BAB1E-A554-E641-BE76-A3255A3111E8}"/>
              </a:ext>
            </a:extLst>
          </p:cNvPr>
          <p:cNvSpPr txBox="1"/>
          <p:nvPr/>
        </p:nvSpPr>
        <p:spPr>
          <a:xfrm>
            <a:off x="1203233" y="4816206"/>
            <a:ext cx="2023297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Aero shell created with 2 layers of Kevlar with filler in between</a:t>
            </a:r>
          </a:p>
        </p:txBody>
      </p:sp>
      <p:cxnSp>
        <p:nvCxnSpPr>
          <p:cNvPr id="51" name="Connector: Curved 24">
            <a:extLst>
              <a:ext uri="{FF2B5EF4-FFF2-40B4-BE49-F238E27FC236}">
                <a16:creationId xmlns:a16="http://schemas.microsoft.com/office/drawing/2014/main" id="{F7522C0E-14A4-BD4A-9054-D7661AEFE307}"/>
              </a:ext>
            </a:extLst>
          </p:cNvPr>
          <p:cNvCxnSpPr>
            <a:cxnSpLocks/>
            <a:stCxn id="52" idx="1"/>
          </p:cNvCxnSpPr>
          <p:nvPr/>
        </p:nvCxnSpPr>
        <p:spPr>
          <a:xfrm rot="10800000" flipV="1">
            <a:off x="6531434" y="3330588"/>
            <a:ext cx="757172" cy="98413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60AA4DA-6870-554C-A2D8-B7957C00D44E}"/>
              </a:ext>
            </a:extLst>
          </p:cNvPr>
          <p:cNvSpPr txBox="1"/>
          <p:nvPr/>
        </p:nvSpPr>
        <p:spPr>
          <a:xfrm>
            <a:off x="7288606" y="3120211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pre-made pultruded uniaxial CF pre-inserted into pocket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F1BFDA7-D300-174B-B212-F4BE02762C3D}"/>
              </a:ext>
            </a:extLst>
          </p:cNvPr>
          <p:cNvSpPr txBox="1"/>
          <p:nvPr/>
        </p:nvSpPr>
        <p:spPr>
          <a:xfrm>
            <a:off x="6434178" y="4830939"/>
            <a:ext cx="137740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pre-sewn compartment structure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5F1552-824F-314A-8BF3-01D406873D76}"/>
              </a:ext>
            </a:extLst>
          </p:cNvPr>
          <p:cNvCxnSpPr>
            <a:cxnSpLocks/>
          </p:cNvCxnSpPr>
          <p:nvPr/>
        </p:nvCxnSpPr>
        <p:spPr>
          <a:xfrm flipH="1" flipV="1">
            <a:off x="6409513" y="4999452"/>
            <a:ext cx="121916" cy="13517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BAA9DC-398F-D34A-B4FC-9615955BE695}"/>
              </a:ext>
            </a:extLst>
          </p:cNvPr>
          <p:cNvCxnSpPr>
            <a:cxnSpLocks/>
          </p:cNvCxnSpPr>
          <p:nvPr/>
        </p:nvCxnSpPr>
        <p:spPr>
          <a:xfrm flipH="1" flipV="1">
            <a:off x="6926217" y="4732396"/>
            <a:ext cx="121916" cy="13517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18BF79-E2F6-C44F-AA50-948D2B8B2B97}"/>
              </a:ext>
            </a:extLst>
          </p:cNvPr>
          <p:cNvSpPr txBox="1"/>
          <p:nvPr/>
        </p:nvSpPr>
        <p:spPr>
          <a:xfrm>
            <a:off x="8477784" y="3570520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design can support both rounded and sharp SSTE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EB3A034-9891-134A-8B1C-416BB03B97C2}"/>
              </a:ext>
            </a:extLst>
          </p:cNvPr>
          <p:cNvCxnSpPr>
            <a:stCxn id="56" idx="1"/>
          </p:cNvCxnSpPr>
          <p:nvPr/>
        </p:nvCxnSpPr>
        <p:spPr>
          <a:xfrm flipH="1">
            <a:off x="8229600" y="3780898"/>
            <a:ext cx="248184" cy="24102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CDAE242-DA45-FF40-965B-1A2D0C5C569E}"/>
              </a:ext>
            </a:extLst>
          </p:cNvPr>
          <p:cNvSpPr txBox="1"/>
          <p:nvPr/>
        </p:nvSpPr>
        <p:spPr>
          <a:xfrm>
            <a:off x="8532936" y="4104640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PSTE must be rigid (foam)</a:t>
            </a:r>
          </a:p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to attach TE devices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49A2FA3-AE40-C747-932E-22AA161FC1DB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284752" y="4315018"/>
            <a:ext cx="248184" cy="247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42">
            <a:extLst>
              <a:ext uri="{FF2B5EF4-FFF2-40B4-BE49-F238E27FC236}">
                <a16:creationId xmlns:a16="http://schemas.microsoft.com/office/drawing/2014/main" id="{62AF54FA-5AB5-3244-82E2-CDBF52836CAC}"/>
              </a:ext>
            </a:extLst>
          </p:cNvPr>
          <p:cNvCxnSpPr>
            <a:cxnSpLocks/>
            <a:stCxn id="61" idx="1"/>
          </p:cNvCxnSpPr>
          <p:nvPr/>
        </p:nvCxnSpPr>
        <p:spPr>
          <a:xfrm rot="10800000">
            <a:off x="7448729" y="4339788"/>
            <a:ext cx="387517" cy="585053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C5CB579-2998-1742-96E5-4C03B9088577}"/>
              </a:ext>
            </a:extLst>
          </p:cNvPr>
          <p:cNvSpPr txBox="1"/>
          <p:nvPr/>
        </p:nvSpPr>
        <p:spPr>
          <a:xfrm>
            <a:off x="7836245" y="4550250"/>
            <a:ext cx="4140935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air-filled sections allow for shape control &amp;</a:t>
            </a:r>
          </a:p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pneumatic actuation (can also sew in air tubes)</a:t>
            </a:r>
          </a:p>
          <a:p>
            <a:pPr algn="ctr"/>
            <a:r>
              <a:rPr lang="en-US" sz="1067" b="1" dirty="0">
                <a:latin typeface="Cavolini" panose="020B0502040204020203" pitchFamily="66" charset="0"/>
                <a:cs typeface="Cavolini" panose="020B0502040204020203" pitchFamily="66" charset="0"/>
              </a:rPr>
              <a:t>*** could have spanwise compartments to pneumatically actuate to stall! ***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6BB4C-118C-184E-A01E-A94A1036B3F3}"/>
              </a:ext>
            </a:extLst>
          </p:cNvPr>
          <p:cNvSpPr txBox="1"/>
          <p:nvPr/>
        </p:nvSpPr>
        <p:spPr>
          <a:xfrm>
            <a:off x="463844" y="4143634"/>
            <a:ext cx="2392565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traditionally-constructed</a:t>
            </a:r>
          </a:p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primary structure (box beam, double web, etc.)</a:t>
            </a:r>
          </a:p>
        </p:txBody>
      </p:sp>
      <p:cxnSp>
        <p:nvCxnSpPr>
          <p:cNvPr id="63" name="Connector: Curved 54">
            <a:extLst>
              <a:ext uri="{FF2B5EF4-FFF2-40B4-BE49-F238E27FC236}">
                <a16:creationId xmlns:a16="http://schemas.microsoft.com/office/drawing/2014/main" id="{D38E9105-CB51-F041-B9B3-F1453B8D770F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2856409" y="4436118"/>
            <a:ext cx="1956224" cy="443974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C2F8E07-4ACA-F24D-88A1-9F64B1BFD63C}"/>
              </a:ext>
            </a:extLst>
          </p:cNvPr>
          <p:cNvSpPr txBox="1">
            <a:spLocks/>
          </p:cNvSpPr>
          <p:nvPr/>
        </p:nvSpPr>
        <p:spPr>
          <a:xfrm>
            <a:off x="6287589" y="908999"/>
            <a:ext cx="5689591" cy="1844852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u="sng" dirty="0"/>
              <a:t>Materials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Kevlar – reliable (military, re-entry grade), non-conducting (lightening), flame resistant (seams and thread done same as parachutes)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Teflon – protects Kevlar from UV, mitigates icing and soiling, white (soaked)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Foam – lightweight, rigid </a:t>
            </a:r>
            <a:r>
              <a:rPr lang="en-US" sz="1200" dirty="0">
                <a:sym typeface="Wingdings" panose="05000000000000000000" pitchFamily="2" charset="2"/>
              </a:rPr>
              <a:t> maintains aerodynamic shape</a:t>
            </a:r>
            <a:endParaRPr lang="en-US" sz="1200" dirty="0"/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Uniaxial CF – provides strength for buckling</a:t>
            </a:r>
          </a:p>
        </p:txBody>
      </p:sp>
    </p:spTree>
    <p:extLst>
      <p:ext uri="{BB962C8B-B14F-4D97-AF65-F5344CB8AC3E}">
        <p14:creationId xmlns:p14="http://schemas.microsoft.com/office/powerpoint/2010/main" val="70173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Inflatable Blade Concept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5</a:t>
            </a:fld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5F6498-0B4E-3A48-990B-D6694F0C7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1" t="34794" r="25174" b="29777"/>
          <a:stretch/>
        </p:blipFill>
        <p:spPr>
          <a:xfrm>
            <a:off x="3257005" y="3013160"/>
            <a:ext cx="5042263" cy="2429693"/>
          </a:xfrm>
          <a:prstGeom prst="rect">
            <a:avLst/>
          </a:prstGeom>
        </p:spPr>
      </p:pic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09D66F9-2592-2942-8BFB-D3C843EC44BE}"/>
              </a:ext>
            </a:extLst>
          </p:cNvPr>
          <p:cNvSpPr txBox="1">
            <a:spLocks/>
          </p:cNvSpPr>
          <p:nvPr/>
        </p:nvSpPr>
        <p:spPr>
          <a:xfrm>
            <a:off x="579363" y="904566"/>
            <a:ext cx="5573485" cy="2566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Factory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Fabric/textile manufacturing executed </a:t>
            </a:r>
            <a:r>
              <a:rPr lang="en-US" i="1" dirty="0">
                <a:solidFill>
                  <a:schemeClr val="tx1"/>
                </a:solidFill>
              </a:rPr>
              <a:t>in parallel with</a:t>
            </a:r>
            <a:r>
              <a:rPr lang="en-US" dirty="0">
                <a:solidFill>
                  <a:schemeClr val="tx1"/>
                </a:solidFill>
              </a:rPr>
              <a:t> primary structure manufacturing (traditional), then joined during curing phase, then shipped</a:t>
            </a:r>
            <a:endParaRPr lang="en-US" b="1" u="sng"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chemeClr val="tx1"/>
                </a:solidFill>
              </a:rPr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Transport by train, deflated and attached (smaller in chord, lighter)</a:t>
            </a:r>
            <a:endParaRPr lang="en-US" b="1" u="sng"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chemeClr val="tx1"/>
                </a:solidFill>
              </a:rPr>
              <a:t>On-site Manufacturing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Inflate mandrels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Inject foam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 let harden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Deflate &amp; remove mandrels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Glue on LEP, passive aero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Smooth/putty over injection ports (no need to paint blade)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E440C6E6-8589-2F4D-92DF-9F2487AA1938}"/>
              </a:ext>
            </a:extLst>
          </p:cNvPr>
          <p:cNvSpPr/>
          <p:nvPr/>
        </p:nvSpPr>
        <p:spPr>
          <a:xfrm rot="14121050">
            <a:off x="5469597" y="1408500"/>
            <a:ext cx="924412" cy="522516"/>
          </a:xfrm>
          <a:prstGeom prst="arc">
            <a:avLst>
              <a:gd name="adj1" fmla="val 18119805"/>
              <a:gd name="adj2" fmla="val 121145"/>
            </a:avLst>
          </a:prstGeom>
          <a:ln w="9525">
            <a:solidFill>
              <a:schemeClr val="tx1"/>
            </a:solidFill>
            <a:headEnd type="arrow" w="med" len="med"/>
            <a:tailEnd type="none" w="med" len="med"/>
          </a:ln>
          <a:effectLst/>
          <a:scene3d>
            <a:camera prst="orthographicFront">
              <a:rot lat="0" lon="0" rev="150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58485A-7FD0-C64C-BBD9-CAFA5ED5C0FC}"/>
              </a:ext>
            </a:extLst>
          </p:cNvPr>
          <p:cNvSpPr txBox="1"/>
          <p:nvPr/>
        </p:nvSpPr>
        <p:spPr>
          <a:xfrm>
            <a:off x="4533652" y="1611222"/>
            <a:ext cx="2392565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could insert mandrels here</a:t>
            </a:r>
          </a:p>
        </p:txBody>
      </p:sp>
      <p:cxnSp>
        <p:nvCxnSpPr>
          <p:cNvPr id="45" name="Connector: Curved 15">
            <a:extLst>
              <a:ext uri="{FF2B5EF4-FFF2-40B4-BE49-F238E27FC236}">
                <a16:creationId xmlns:a16="http://schemas.microsoft.com/office/drawing/2014/main" id="{A551BE66-BAC7-DC46-AF2F-B617802F592A}"/>
              </a:ext>
            </a:extLst>
          </p:cNvPr>
          <p:cNvCxnSpPr>
            <a:cxnSpLocks/>
          </p:cNvCxnSpPr>
          <p:nvPr/>
        </p:nvCxnSpPr>
        <p:spPr>
          <a:xfrm>
            <a:off x="3257004" y="3326675"/>
            <a:ext cx="539933" cy="165463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EB44BDE-B9B4-C848-8DD1-BD72B6CB6E76}"/>
              </a:ext>
            </a:extLst>
          </p:cNvPr>
          <p:cNvSpPr txBox="1"/>
          <p:nvPr/>
        </p:nvSpPr>
        <p:spPr>
          <a:xfrm>
            <a:off x="951530" y="3101677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foam-filled section</a:t>
            </a:r>
          </a:p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(hard, rigid)</a:t>
            </a:r>
          </a:p>
        </p:txBody>
      </p:sp>
      <p:cxnSp>
        <p:nvCxnSpPr>
          <p:cNvPr id="66" name="Connector: Curved 18">
            <a:extLst>
              <a:ext uri="{FF2B5EF4-FFF2-40B4-BE49-F238E27FC236}">
                <a16:creationId xmlns:a16="http://schemas.microsoft.com/office/drawing/2014/main" id="{308E037A-4D95-8E49-8F1A-4F3B0FB73AC4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56409" y="3768531"/>
            <a:ext cx="470259" cy="328118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B28359B-10DF-934F-9146-540A5E140ABA}"/>
              </a:ext>
            </a:extLst>
          </p:cNvPr>
          <p:cNvSpPr txBox="1"/>
          <p:nvPr/>
        </p:nvSpPr>
        <p:spPr>
          <a:xfrm>
            <a:off x="463844" y="3558153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exterior Kevlar </a:t>
            </a:r>
            <a:r>
              <a:rPr lang="en-US" sz="1067" b="1" dirty="0">
                <a:latin typeface="Cavolini" panose="020B0502040204020203" pitchFamily="66" charset="0"/>
                <a:cs typeface="Cavolini" panose="020B0502040204020203" pitchFamily="66" charset="0"/>
              </a:rPr>
              <a:t>only</a:t>
            </a:r>
          </a:p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soaked with Teflon</a:t>
            </a:r>
          </a:p>
        </p:txBody>
      </p:sp>
      <p:cxnSp>
        <p:nvCxnSpPr>
          <p:cNvPr id="68" name="Connector: Curved 20">
            <a:extLst>
              <a:ext uri="{FF2B5EF4-FFF2-40B4-BE49-F238E27FC236}">
                <a16:creationId xmlns:a16="http://schemas.microsoft.com/office/drawing/2014/main" id="{7EEE004A-DDC2-224E-B1F7-2CCD01380691}"/>
              </a:ext>
            </a:extLst>
          </p:cNvPr>
          <p:cNvCxnSpPr>
            <a:cxnSpLocks/>
          </p:cNvCxnSpPr>
          <p:nvPr/>
        </p:nvCxnSpPr>
        <p:spPr>
          <a:xfrm flipV="1">
            <a:off x="3161208" y="5026671"/>
            <a:ext cx="539933" cy="215904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9639597-8B6D-2C40-8BF0-C818B65D71AA}"/>
              </a:ext>
            </a:extLst>
          </p:cNvPr>
          <p:cNvSpPr txBox="1"/>
          <p:nvPr/>
        </p:nvSpPr>
        <p:spPr>
          <a:xfrm>
            <a:off x="1203233" y="4816206"/>
            <a:ext cx="2023297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Aero shell created with 2 layers of Kevlar with filler in between</a:t>
            </a:r>
          </a:p>
        </p:txBody>
      </p:sp>
      <p:cxnSp>
        <p:nvCxnSpPr>
          <p:cNvPr id="70" name="Connector: Curved 24">
            <a:extLst>
              <a:ext uri="{FF2B5EF4-FFF2-40B4-BE49-F238E27FC236}">
                <a16:creationId xmlns:a16="http://schemas.microsoft.com/office/drawing/2014/main" id="{982059B1-748E-8D4C-95AF-A9CFE02C50A7}"/>
              </a:ext>
            </a:extLst>
          </p:cNvPr>
          <p:cNvCxnSpPr>
            <a:cxnSpLocks/>
            <a:stCxn id="71" idx="1"/>
          </p:cNvCxnSpPr>
          <p:nvPr/>
        </p:nvCxnSpPr>
        <p:spPr>
          <a:xfrm rot="10800000" flipV="1">
            <a:off x="6531434" y="3330588"/>
            <a:ext cx="757172" cy="98413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D9DFF03-2C9E-9048-BE69-A8E230094D82}"/>
              </a:ext>
            </a:extLst>
          </p:cNvPr>
          <p:cNvSpPr txBox="1"/>
          <p:nvPr/>
        </p:nvSpPr>
        <p:spPr>
          <a:xfrm>
            <a:off x="7288606" y="3120211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pre-made pultruded uniaxial CF pre-inserted into pocket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C4D325-B113-3F4B-AE0F-53239639D0F0}"/>
              </a:ext>
            </a:extLst>
          </p:cNvPr>
          <p:cNvSpPr txBox="1"/>
          <p:nvPr/>
        </p:nvSpPr>
        <p:spPr>
          <a:xfrm>
            <a:off x="6434178" y="4830939"/>
            <a:ext cx="137740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pre-sewn compartment structure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CFAC5C5-AFA2-654E-9396-0F840A6662E0}"/>
              </a:ext>
            </a:extLst>
          </p:cNvPr>
          <p:cNvCxnSpPr>
            <a:cxnSpLocks/>
          </p:cNvCxnSpPr>
          <p:nvPr/>
        </p:nvCxnSpPr>
        <p:spPr>
          <a:xfrm flipH="1" flipV="1">
            <a:off x="6409513" y="4999452"/>
            <a:ext cx="121916" cy="13517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4612D0-91FD-3644-82F7-D6F7ADF3AA97}"/>
              </a:ext>
            </a:extLst>
          </p:cNvPr>
          <p:cNvCxnSpPr>
            <a:cxnSpLocks/>
          </p:cNvCxnSpPr>
          <p:nvPr/>
        </p:nvCxnSpPr>
        <p:spPr>
          <a:xfrm flipH="1" flipV="1">
            <a:off x="6926217" y="4732396"/>
            <a:ext cx="121916" cy="13517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1D23F38-98C2-1A42-8719-9D538E8CA6CE}"/>
              </a:ext>
            </a:extLst>
          </p:cNvPr>
          <p:cNvSpPr txBox="1"/>
          <p:nvPr/>
        </p:nvSpPr>
        <p:spPr>
          <a:xfrm>
            <a:off x="8477784" y="3570520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design can support both rounded and sharp SSTE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EF693F4-5E2A-D24E-8BDA-E3B4FEDCA99F}"/>
              </a:ext>
            </a:extLst>
          </p:cNvPr>
          <p:cNvCxnSpPr>
            <a:stCxn id="75" idx="1"/>
          </p:cNvCxnSpPr>
          <p:nvPr/>
        </p:nvCxnSpPr>
        <p:spPr>
          <a:xfrm flipH="1">
            <a:off x="8229600" y="3780898"/>
            <a:ext cx="248184" cy="24102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7B9072-94C6-E045-80D6-0C17F6C192C3}"/>
              </a:ext>
            </a:extLst>
          </p:cNvPr>
          <p:cNvSpPr txBox="1"/>
          <p:nvPr/>
        </p:nvSpPr>
        <p:spPr>
          <a:xfrm>
            <a:off x="8532936" y="4104640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PSTE must be rigid (foam)</a:t>
            </a:r>
          </a:p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to attach TE devices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D0596FE-6425-1449-ABA5-40777A5102E0}"/>
              </a:ext>
            </a:extLst>
          </p:cNvPr>
          <p:cNvCxnSpPr>
            <a:cxnSpLocks/>
            <a:stCxn id="77" idx="1"/>
          </p:cNvCxnSpPr>
          <p:nvPr/>
        </p:nvCxnSpPr>
        <p:spPr>
          <a:xfrm flipH="1">
            <a:off x="8284752" y="4315018"/>
            <a:ext cx="248184" cy="247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42">
            <a:extLst>
              <a:ext uri="{FF2B5EF4-FFF2-40B4-BE49-F238E27FC236}">
                <a16:creationId xmlns:a16="http://schemas.microsoft.com/office/drawing/2014/main" id="{32342FA7-6A1B-7A49-83F4-BD660D7FE2C1}"/>
              </a:ext>
            </a:extLst>
          </p:cNvPr>
          <p:cNvCxnSpPr>
            <a:cxnSpLocks/>
            <a:stCxn id="80" idx="1"/>
          </p:cNvCxnSpPr>
          <p:nvPr/>
        </p:nvCxnSpPr>
        <p:spPr>
          <a:xfrm rot="10800000">
            <a:off x="7448729" y="4339788"/>
            <a:ext cx="387517" cy="585053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FE409C1-72A5-AA48-AD03-CBB037318765}"/>
              </a:ext>
            </a:extLst>
          </p:cNvPr>
          <p:cNvSpPr txBox="1"/>
          <p:nvPr/>
        </p:nvSpPr>
        <p:spPr>
          <a:xfrm>
            <a:off x="7836245" y="4550250"/>
            <a:ext cx="4140935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air-filled sections allow for shape control &amp;</a:t>
            </a:r>
          </a:p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pneumatic actuation (can also sew in air tubes)</a:t>
            </a:r>
          </a:p>
          <a:p>
            <a:pPr algn="ctr"/>
            <a:r>
              <a:rPr lang="en-US" sz="1067" b="1" dirty="0">
                <a:latin typeface="Cavolini" panose="020B0502040204020203" pitchFamily="66" charset="0"/>
                <a:cs typeface="Cavolini" panose="020B0502040204020203" pitchFamily="66" charset="0"/>
              </a:rPr>
              <a:t>*** could have spanwise compartments to pneumatically actuate to stall! ***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90F1DFA-B777-F942-87E5-E0B4DE1C0F80}"/>
              </a:ext>
            </a:extLst>
          </p:cNvPr>
          <p:cNvSpPr txBox="1"/>
          <p:nvPr/>
        </p:nvSpPr>
        <p:spPr>
          <a:xfrm>
            <a:off x="463844" y="4143634"/>
            <a:ext cx="2392565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traditionally-constructed</a:t>
            </a:r>
          </a:p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primary structure (box beam, double web, etc.)</a:t>
            </a:r>
          </a:p>
        </p:txBody>
      </p:sp>
      <p:cxnSp>
        <p:nvCxnSpPr>
          <p:cNvPr id="82" name="Connector: Curved 54">
            <a:extLst>
              <a:ext uri="{FF2B5EF4-FFF2-40B4-BE49-F238E27FC236}">
                <a16:creationId xmlns:a16="http://schemas.microsoft.com/office/drawing/2014/main" id="{B31FF69D-B9C7-6B48-9B06-C4DF3D8C6805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2856409" y="4436118"/>
            <a:ext cx="1956224" cy="443974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00F160B-1897-C84C-AFBF-657501A95AC4}"/>
              </a:ext>
            </a:extLst>
          </p:cNvPr>
          <p:cNvGrpSpPr/>
          <p:nvPr/>
        </p:nvGrpSpPr>
        <p:grpSpPr>
          <a:xfrm>
            <a:off x="10354138" y="5496576"/>
            <a:ext cx="1805577" cy="1094379"/>
            <a:chOff x="7770676" y="3757748"/>
            <a:chExt cx="1467394" cy="820784"/>
          </a:xfrm>
        </p:grpSpPr>
        <p:sp>
          <p:nvSpPr>
            <p:cNvPr id="84" name="Text Placeholder 2">
              <a:extLst>
                <a:ext uri="{FF2B5EF4-FFF2-40B4-BE49-F238E27FC236}">
                  <a16:creationId xmlns:a16="http://schemas.microsoft.com/office/drawing/2014/main" id="{B3009A2A-E392-8F4F-8F18-8C70384359AB}"/>
                </a:ext>
              </a:extLst>
            </p:cNvPr>
            <p:cNvSpPr txBox="1">
              <a:spLocks/>
            </p:cNvSpPr>
            <p:nvPr/>
          </p:nvSpPr>
          <p:spPr>
            <a:xfrm>
              <a:off x="7770676" y="3757748"/>
              <a:ext cx="1467394" cy="82078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1600" b="1" u="sng" dirty="0"/>
                <a:t>Legend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600" dirty="0"/>
                <a:t>	Foam filler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600" dirty="0"/>
                <a:t>	Uniaxial CF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600" dirty="0"/>
                <a:t>	Air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BC41F30-19C2-B34B-91A3-BC10EA3E96BB}"/>
                </a:ext>
              </a:extLst>
            </p:cNvPr>
            <p:cNvSpPr/>
            <p:nvPr/>
          </p:nvSpPr>
          <p:spPr>
            <a:xfrm>
              <a:off x="7779525" y="3997234"/>
              <a:ext cx="403761" cy="97972"/>
            </a:xfrm>
            <a:prstGeom prst="rect">
              <a:avLst/>
            </a:prstGeom>
            <a:pattFill prst="smConfetti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EAC1B46-47C8-FE4D-8537-0A4F0F51DF8A}"/>
                </a:ext>
              </a:extLst>
            </p:cNvPr>
            <p:cNvSpPr/>
            <p:nvPr/>
          </p:nvSpPr>
          <p:spPr>
            <a:xfrm>
              <a:off x="7779524" y="4163384"/>
              <a:ext cx="403761" cy="97972"/>
            </a:xfrm>
            <a:prstGeom prst="rect">
              <a:avLst/>
            </a:prstGeom>
            <a:pattFill prst="narHorz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996C702-BFEC-2042-9F33-BB08650025D2}"/>
                </a:ext>
              </a:extLst>
            </p:cNvPr>
            <p:cNvSpPr/>
            <p:nvPr/>
          </p:nvSpPr>
          <p:spPr>
            <a:xfrm>
              <a:off x="7779523" y="4339725"/>
              <a:ext cx="403761" cy="979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55932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Inflatable Blade Concept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6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7FEFDF6-CDD3-7443-948D-418D16D13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1" t="34794" r="25174" b="29777"/>
          <a:stretch/>
        </p:blipFill>
        <p:spPr>
          <a:xfrm>
            <a:off x="3257005" y="3013160"/>
            <a:ext cx="5042263" cy="2429693"/>
          </a:xfrm>
          <a:prstGeom prst="rect">
            <a:avLst/>
          </a:prstGeom>
        </p:spPr>
      </p:pic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95331C6-92C0-9B43-BD09-C03A525D66DA}"/>
              </a:ext>
            </a:extLst>
          </p:cNvPr>
          <p:cNvSpPr txBox="1">
            <a:spLocks/>
          </p:cNvSpPr>
          <p:nvPr/>
        </p:nvSpPr>
        <p:spPr>
          <a:xfrm>
            <a:off x="609597" y="5358718"/>
            <a:ext cx="10755088" cy="128665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u="sng" dirty="0"/>
              <a:t>Features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Re-usable primary structure facilitates derivative blade products (within 2 aero-structural constraints)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Air-filled compartments yield pneumatic aero shape control (airfoil shape and pitch/stall control)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No pressurized air (unless have pneumatically actuated compartments), so won't “burst” under extreme conditions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Compartmental design can easily be segmented/compartmentalized spanwise and chordwise via sewing seams – any size, any #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This concept does not consider structural spanwise segmenting (joints) </a:t>
            </a:r>
            <a:r>
              <a:rPr lang="en-US" sz="1200" dirty="0">
                <a:sym typeface="Wingdings" panose="05000000000000000000" pitchFamily="2" charset="2"/>
              </a:rPr>
              <a:t></a:t>
            </a:r>
            <a:r>
              <a:rPr lang="en-US" sz="1200" dirty="0"/>
              <a:t> other BAR task</a:t>
            </a:r>
          </a:p>
        </p:txBody>
      </p:sp>
      <p:cxnSp>
        <p:nvCxnSpPr>
          <p:cNvPr id="48" name="Connector: Curved 15">
            <a:extLst>
              <a:ext uri="{FF2B5EF4-FFF2-40B4-BE49-F238E27FC236}">
                <a16:creationId xmlns:a16="http://schemas.microsoft.com/office/drawing/2014/main" id="{77A43698-7B1E-3245-83E2-432D07E0D765}"/>
              </a:ext>
            </a:extLst>
          </p:cNvPr>
          <p:cNvCxnSpPr>
            <a:cxnSpLocks/>
          </p:cNvCxnSpPr>
          <p:nvPr/>
        </p:nvCxnSpPr>
        <p:spPr>
          <a:xfrm>
            <a:off x="3257004" y="3326675"/>
            <a:ext cx="539933" cy="165463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401A5BC-8FB1-AB4F-BBE0-AE9F29658DF6}"/>
              </a:ext>
            </a:extLst>
          </p:cNvPr>
          <p:cNvSpPr txBox="1"/>
          <p:nvPr/>
        </p:nvSpPr>
        <p:spPr>
          <a:xfrm>
            <a:off x="951530" y="3101677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foam-filled section</a:t>
            </a:r>
          </a:p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(hard, rigid)</a:t>
            </a:r>
          </a:p>
        </p:txBody>
      </p:sp>
      <p:cxnSp>
        <p:nvCxnSpPr>
          <p:cNvPr id="50" name="Connector: Curved 18">
            <a:extLst>
              <a:ext uri="{FF2B5EF4-FFF2-40B4-BE49-F238E27FC236}">
                <a16:creationId xmlns:a16="http://schemas.microsoft.com/office/drawing/2014/main" id="{49FFE72D-1CAD-684C-B8E7-2EF7574606A8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856409" y="3768531"/>
            <a:ext cx="470259" cy="328118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4D63D4A-4E7B-E547-9B30-6DA416FA3307}"/>
              </a:ext>
            </a:extLst>
          </p:cNvPr>
          <p:cNvSpPr txBox="1"/>
          <p:nvPr/>
        </p:nvSpPr>
        <p:spPr>
          <a:xfrm>
            <a:off x="463844" y="3558153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exterior Kevlar </a:t>
            </a:r>
            <a:r>
              <a:rPr lang="en-US" sz="1067" b="1" dirty="0">
                <a:latin typeface="Cavolini" panose="020B0502040204020203" pitchFamily="66" charset="0"/>
                <a:cs typeface="Cavolini" panose="020B0502040204020203" pitchFamily="66" charset="0"/>
              </a:rPr>
              <a:t>only</a:t>
            </a:r>
          </a:p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soaked with Teflon</a:t>
            </a:r>
          </a:p>
        </p:txBody>
      </p:sp>
      <p:cxnSp>
        <p:nvCxnSpPr>
          <p:cNvPr id="52" name="Connector: Curved 20">
            <a:extLst>
              <a:ext uri="{FF2B5EF4-FFF2-40B4-BE49-F238E27FC236}">
                <a16:creationId xmlns:a16="http://schemas.microsoft.com/office/drawing/2014/main" id="{3FDF1DBB-A969-8846-A2F4-0287B2882DC7}"/>
              </a:ext>
            </a:extLst>
          </p:cNvPr>
          <p:cNvCxnSpPr>
            <a:cxnSpLocks/>
          </p:cNvCxnSpPr>
          <p:nvPr/>
        </p:nvCxnSpPr>
        <p:spPr>
          <a:xfrm flipV="1">
            <a:off x="3161208" y="5026671"/>
            <a:ext cx="539933" cy="215904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86D4811-F0FB-C944-8749-2E68ECECA128}"/>
              </a:ext>
            </a:extLst>
          </p:cNvPr>
          <p:cNvSpPr txBox="1"/>
          <p:nvPr/>
        </p:nvSpPr>
        <p:spPr>
          <a:xfrm>
            <a:off x="1203233" y="4816206"/>
            <a:ext cx="2023297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Aero shell created with 2 layers of Kevlar with filler in between</a:t>
            </a:r>
          </a:p>
        </p:txBody>
      </p:sp>
      <p:cxnSp>
        <p:nvCxnSpPr>
          <p:cNvPr id="54" name="Connector: Curved 24">
            <a:extLst>
              <a:ext uri="{FF2B5EF4-FFF2-40B4-BE49-F238E27FC236}">
                <a16:creationId xmlns:a16="http://schemas.microsoft.com/office/drawing/2014/main" id="{0C0ABFC1-30B5-F24D-A763-DDE5CDB54D0A}"/>
              </a:ext>
            </a:extLst>
          </p:cNvPr>
          <p:cNvCxnSpPr>
            <a:cxnSpLocks/>
            <a:stCxn id="55" idx="1"/>
          </p:cNvCxnSpPr>
          <p:nvPr/>
        </p:nvCxnSpPr>
        <p:spPr>
          <a:xfrm rot="10800000" flipV="1">
            <a:off x="6531434" y="3330588"/>
            <a:ext cx="757172" cy="98413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ED841A0-EC8C-9E43-A56A-BBC54585FC3C}"/>
              </a:ext>
            </a:extLst>
          </p:cNvPr>
          <p:cNvSpPr txBox="1"/>
          <p:nvPr/>
        </p:nvSpPr>
        <p:spPr>
          <a:xfrm>
            <a:off x="7288606" y="3120211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pre-made pultruded uniaxial CF pre-inserted into pocket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2EB94A-C4E2-D945-86F9-841E91C1A43B}"/>
              </a:ext>
            </a:extLst>
          </p:cNvPr>
          <p:cNvSpPr txBox="1"/>
          <p:nvPr/>
        </p:nvSpPr>
        <p:spPr>
          <a:xfrm>
            <a:off x="6434178" y="4830939"/>
            <a:ext cx="137740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pre-sewn compartment structure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6B6DE6F-04AD-AE43-8461-5094BAA9B1B0}"/>
              </a:ext>
            </a:extLst>
          </p:cNvPr>
          <p:cNvCxnSpPr>
            <a:cxnSpLocks/>
          </p:cNvCxnSpPr>
          <p:nvPr/>
        </p:nvCxnSpPr>
        <p:spPr>
          <a:xfrm flipH="1" flipV="1">
            <a:off x="6409513" y="4999452"/>
            <a:ext cx="121916" cy="13517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D9E3A8-97A8-4949-9E14-396EC371BA4C}"/>
              </a:ext>
            </a:extLst>
          </p:cNvPr>
          <p:cNvCxnSpPr>
            <a:cxnSpLocks/>
          </p:cNvCxnSpPr>
          <p:nvPr/>
        </p:nvCxnSpPr>
        <p:spPr>
          <a:xfrm flipH="1" flipV="1">
            <a:off x="6926217" y="4732396"/>
            <a:ext cx="121916" cy="13517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6B606A6-466D-F34A-BC4A-AC6ACF0F0FFE}"/>
              </a:ext>
            </a:extLst>
          </p:cNvPr>
          <p:cNvSpPr txBox="1"/>
          <p:nvPr/>
        </p:nvSpPr>
        <p:spPr>
          <a:xfrm>
            <a:off x="8477784" y="3570520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design can support both rounded and sharp SSTE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B064CCE-B24A-984A-950A-FF1A2618DA72}"/>
              </a:ext>
            </a:extLst>
          </p:cNvPr>
          <p:cNvCxnSpPr>
            <a:stCxn id="59" idx="1"/>
          </p:cNvCxnSpPr>
          <p:nvPr/>
        </p:nvCxnSpPr>
        <p:spPr>
          <a:xfrm flipH="1">
            <a:off x="8229600" y="3780898"/>
            <a:ext cx="248184" cy="24102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2EBCEC0-75B8-CE41-A9C1-C1A36D4609A7}"/>
              </a:ext>
            </a:extLst>
          </p:cNvPr>
          <p:cNvSpPr txBox="1"/>
          <p:nvPr/>
        </p:nvSpPr>
        <p:spPr>
          <a:xfrm>
            <a:off x="8532936" y="4104640"/>
            <a:ext cx="2392565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PSTE must be rigid (foam)</a:t>
            </a:r>
          </a:p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to attach TE devices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5F0EE40-4A3A-AA4D-97DF-23CC0D1FAFE0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8284752" y="4315018"/>
            <a:ext cx="248184" cy="247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42">
            <a:extLst>
              <a:ext uri="{FF2B5EF4-FFF2-40B4-BE49-F238E27FC236}">
                <a16:creationId xmlns:a16="http://schemas.microsoft.com/office/drawing/2014/main" id="{5065842A-F4B2-094C-BF94-5AD71A161A38}"/>
              </a:ext>
            </a:extLst>
          </p:cNvPr>
          <p:cNvCxnSpPr>
            <a:cxnSpLocks/>
            <a:stCxn id="64" idx="1"/>
          </p:cNvCxnSpPr>
          <p:nvPr/>
        </p:nvCxnSpPr>
        <p:spPr>
          <a:xfrm rot="10800000">
            <a:off x="7448729" y="4339788"/>
            <a:ext cx="387517" cy="585053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4425CBE-50EB-B840-A1A0-1A68922A6A5F}"/>
              </a:ext>
            </a:extLst>
          </p:cNvPr>
          <p:cNvSpPr txBox="1"/>
          <p:nvPr/>
        </p:nvSpPr>
        <p:spPr>
          <a:xfrm>
            <a:off x="7836245" y="4550250"/>
            <a:ext cx="4140935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air-filled sections allow for shape control &amp;</a:t>
            </a:r>
          </a:p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pneumatic actuation (can also sew in air tubes)</a:t>
            </a:r>
          </a:p>
          <a:p>
            <a:pPr algn="ctr"/>
            <a:r>
              <a:rPr lang="en-US" sz="1067" b="1" dirty="0">
                <a:latin typeface="Cavolini" panose="020B0502040204020203" pitchFamily="66" charset="0"/>
                <a:cs typeface="Cavolini" panose="020B0502040204020203" pitchFamily="66" charset="0"/>
              </a:rPr>
              <a:t>*** could have spanwise compartments to pneumatically actuate to stall! ***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D393376-B04D-1845-B0B4-BC6D109706AB}"/>
              </a:ext>
            </a:extLst>
          </p:cNvPr>
          <p:cNvSpPr txBox="1"/>
          <p:nvPr/>
        </p:nvSpPr>
        <p:spPr>
          <a:xfrm>
            <a:off x="463844" y="4143634"/>
            <a:ext cx="2392565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traditionally-constructed</a:t>
            </a:r>
          </a:p>
          <a:p>
            <a:pPr algn="r"/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primary structure (box beam, double web, etc.)</a:t>
            </a:r>
          </a:p>
        </p:txBody>
      </p:sp>
      <p:cxnSp>
        <p:nvCxnSpPr>
          <p:cNvPr id="84" name="Connector: Curved 54">
            <a:extLst>
              <a:ext uri="{FF2B5EF4-FFF2-40B4-BE49-F238E27FC236}">
                <a16:creationId xmlns:a16="http://schemas.microsoft.com/office/drawing/2014/main" id="{C21E749C-743D-D44B-BB05-C7689E7833D1}"/>
              </a:ext>
            </a:extLst>
          </p:cNvPr>
          <p:cNvCxnSpPr>
            <a:cxnSpLocks/>
            <a:stCxn id="83" idx="3"/>
          </p:cNvCxnSpPr>
          <p:nvPr/>
        </p:nvCxnSpPr>
        <p:spPr>
          <a:xfrm>
            <a:off x="2856409" y="4436118"/>
            <a:ext cx="1956224" cy="443974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775A0B2-B98A-C944-9696-99115457FBB8}"/>
              </a:ext>
            </a:extLst>
          </p:cNvPr>
          <p:cNvGrpSpPr/>
          <p:nvPr/>
        </p:nvGrpSpPr>
        <p:grpSpPr>
          <a:xfrm>
            <a:off x="10354138" y="5496576"/>
            <a:ext cx="1805577" cy="1094379"/>
            <a:chOff x="7770676" y="3757748"/>
            <a:chExt cx="1467394" cy="820784"/>
          </a:xfrm>
        </p:grpSpPr>
        <p:sp>
          <p:nvSpPr>
            <p:cNvPr id="86" name="Text Placeholder 2">
              <a:extLst>
                <a:ext uri="{FF2B5EF4-FFF2-40B4-BE49-F238E27FC236}">
                  <a16:creationId xmlns:a16="http://schemas.microsoft.com/office/drawing/2014/main" id="{22A27F60-2120-CE42-9D36-EC14B4238787}"/>
                </a:ext>
              </a:extLst>
            </p:cNvPr>
            <p:cNvSpPr txBox="1">
              <a:spLocks/>
            </p:cNvSpPr>
            <p:nvPr/>
          </p:nvSpPr>
          <p:spPr>
            <a:xfrm>
              <a:off x="7770676" y="3757748"/>
              <a:ext cx="1467394" cy="82078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en-US" sz="1600" b="1" u="sng" dirty="0"/>
                <a:t>Legend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600" dirty="0"/>
                <a:t>	Foam filler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600" dirty="0"/>
                <a:t>	Uniaxial CF</a:t>
              </a:r>
            </a:p>
            <a:p>
              <a:pPr marL="0" indent="0">
                <a:spcBef>
                  <a:spcPts val="0"/>
                </a:spcBef>
                <a:buNone/>
              </a:pPr>
              <a:r>
                <a:rPr lang="en-US" sz="1600" dirty="0"/>
                <a:t>	Air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EA57F29-B3FA-6944-B1F9-FAF73CD27A39}"/>
                </a:ext>
              </a:extLst>
            </p:cNvPr>
            <p:cNvSpPr/>
            <p:nvPr/>
          </p:nvSpPr>
          <p:spPr>
            <a:xfrm>
              <a:off x="7779525" y="3997234"/>
              <a:ext cx="403761" cy="97972"/>
            </a:xfrm>
            <a:prstGeom prst="rect">
              <a:avLst/>
            </a:prstGeom>
            <a:pattFill prst="smConfetti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5EB6246-70A5-0349-8D80-9D64E2F3245D}"/>
                </a:ext>
              </a:extLst>
            </p:cNvPr>
            <p:cNvSpPr/>
            <p:nvPr/>
          </p:nvSpPr>
          <p:spPr>
            <a:xfrm>
              <a:off x="7779524" y="4163384"/>
              <a:ext cx="403761" cy="97972"/>
            </a:xfrm>
            <a:prstGeom prst="rect">
              <a:avLst/>
            </a:prstGeom>
            <a:pattFill prst="narHorz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A9307A-5AB4-1F42-823A-7059A6E8BCA3}"/>
                </a:ext>
              </a:extLst>
            </p:cNvPr>
            <p:cNvSpPr/>
            <p:nvPr/>
          </p:nvSpPr>
          <p:spPr>
            <a:xfrm>
              <a:off x="7779523" y="4339725"/>
              <a:ext cx="403761" cy="979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74993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Inflatable Blade Concept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7</a:t>
            </a:fld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C2FD66C-74DB-D649-A15E-90B2DB8C9F5C}"/>
              </a:ext>
            </a:extLst>
          </p:cNvPr>
          <p:cNvSpPr txBox="1">
            <a:spLocks/>
          </p:cNvSpPr>
          <p:nvPr/>
        </p:nvSpPr>
        <p:spPr>
          <a:xfrm>
            <a:off x="609601" y="904352"/>
            <a:ext cx="5689591" cy="1435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chemeClr val="tx1"/>
                </a:solidFill>
              </a:rPr>
              <a:t>Attachment Mechanism (Shell to Structure)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Include 2 Kevlar layers (minimum) in top and bottom of primary structure inside mold @ SS/PS max </a:t>
            </a:r>
            <a:r>
              <a:rPr lang="en-US" dirty="0" err="1">
                <a:solidFill>
                  <a:schemeClr val="tx1"/>
                </a:solidFill>
              </a:rPr>
              <a:t>thk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pos</a:t>
            </a:r>
            <a:r>
              <a:rPr lang="en-US" dirty="0">
                <a:solidFill>
                  <a:schemeClr val="tx1"/>
                </a:solidFill>
              </a:rPr>
              <a:t> before curing</a:t>
            </a:r>
          </a:p>
          <a:p>
            <a:pPr lvl="1"/>
            <a:r>
              <a:rPr lang="en-US" sz="1200" dirty="0"/>
              <a:t>- would need new molds anyways (smaller, lighter)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Cure primary structure + Kevlar layers, remove from molds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Sew/join Kevlar shell to dry Kevlar on primary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Design supports both traditional and filament-wound primary structures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0BD830A-1564-494B-8A76-22A4FE432471}"/>
              </a:ext>
            </a:extLst>
          </p:cNvPr>
          <p:cNvSpPr txBox="1">
            <a:spLocks/>
          </p:cNvSpPr>
          <p:nvPr/>
        </p:nvSpPr>
        <p:spPr>
          <a:xfrm>
            <a:off x="6329829" y="904352"/>
            <a:ext cx="5689591" cy="101706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u="sng" dirty="0"/>
              <a:t>Aft Panel Spar Caps / Side Beam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Designs fully supports addition with no restrictions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Simply create compartment and fill with rigid foam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Will need another mandrel for internal aft section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33377D9-191C-194D-A023-0C0D9DFC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8" t="11174" r="52158" b="65650"/>
          <a:stretch/>
        </p:blipFill>
        <p:spPr>
          <a:xfrm>
            <a:off x="722812" y="2437431"/>
            <a:ext cx="3884025" cy="158943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CF3AC2-7A55-974D-A805-5F0B7CD338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2" t="55280" r="57922" b="27450"/>
          <a:stretch/>
        </p:blipFill>
        <p:spPr>
          <a:xfrm>
            <a:off x="722811" y="4115854"/>
            <a:ext cx="2821068" cy="11843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8E02313-1EC3-8745-A74C-9CC4C27F3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26" t="32982" r="15289" b="38470"/>
          <a:stretch/>
        </p:blipFill>
        <p:spPr>
          <a:xfrm>
            <a:off x="6849759" y="1828947"/>
            <a:ext cx="2776573" cy="195784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969658B-19F2-9148-82C5-F899B86C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80" t="76614" r="1592" b="7513"/>
          <a:stretch/>
        </p:blipFill>
        <p:spPr>
          <a:xfrm>
            <a:off x="722811" y="5700776"/>
            <a:ext cx="4511040" cy="108857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199FBCD-8145-A749-97DE-B4088E402933}"/>
              </a:ext>
            </a:extLst>
          </p:cNvPr>
          <p:cNvSpPr txBox="1"/>
          <p:nvPr/>
        </p:nvSpPr>
        <p:spPr>
          <a:xfrm>
            <a:off x="3550818" y="4160347"/>
            <a:ext cx="1334885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>
                <a:solidFill>
                  <a:srgbClr val="0000CC"/>
                </a:solidFill>
              </a:rPr>
              <a:t>Peel Ply</a:t>
            </a:r>
          </a:p>
          <a:p>
            <a:r>
              <a:rPr lang="en-US" sz="1333" dirty="0"/>
              <a:t>Vacuum Bag</a:t>
            </a:r>
          </a:p>
          <a:p>
            <a:r>
              <a:rPr lang="en-US" sz="1333" dirty="0">
                <a:solidFill>
                  <a:srgbClr val="FF0000"/>
                </a:solidFill>
              </a:rPr>
              <a:t>Kevlar</a:t>
            </a:r>
          </a:p>
          <a:p>
            <a:r>
              <a:rPr lang="en-US" sz="1333" dirty="0">
                <a:solidFill>
                  <a:srgbClr val="00FF00"/>
                </a:solidFill>
              </a:rPr>
              <a:t>Tacky Tape</a:t>
            </a:r>
          </a:p>
        </p:txBody>
      </p:sp>
      <p:cxnSp>
        <p:nvCxnSpPr>
          <p:cNvPr id="42" name="Connector: Curved 18">
            <a:extLst>
              <a:ext uri="{FF2B5EF4-FFF2-40B4-BE49-F238E27FC236}">
                <a16:creationId xmlns:a16="http://schemas.microsoft.com/office/drawing/2014/main" id="{1E2E8B6A-9D3B-D54E-8F3F-C31777F09A1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43881" y="2418761"/>
            <a:ext cx="709972" cy="165464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9DAE12F-6737-D941-99E5-208A661B7640}"/>
              </a:ext>
            </a:extLst>
          </p:cNvPr>
          <p:cNvSpPr txBox="1"/>
          <p:nvPr/>
        </p:nvSpPr>
        <p:spPr>
          <a:xfrm>
            <a:off x="4179799" y="2256058"/>
            <a:ext cx="711813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mold</a:t>
            </a:r>
          </a:p>
        </p:txBody>
      </p:sp>
      <p:cxnSp>
        <p:nvCxnSpPr>
          <p:cNvPr id="44" name="Connector: Curved 22">
            <a:extLst>
              <a:ext uri="{FF2B5EF4-FFF2-40B4-BE49-F238E27FC236}">
                <a16:creationId xmlns:a16="http://schemas.microsoft.com/office/drawing/2014/main" id="{071D8E18-360D-EB47-B5B3-DBF041BEA0BD}"/>
              </a:ext>
            </a:extLst>
          </p:cNvPr>
          <p:cNvCxnSpPr>
            <a:cxnSpLocks/>
          </p:cNvCxnSpPr>
          <p:nvPr/>
        </p:nvCxnSpPr>
        <p:spPr>
          <a:xfrm rot="10800000">
            <a:off x="2764157" y="3600121"/>
            <a:ext cx="564727" cy="121795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9456D64-27F0-A147-A1A1-99E77B341417}"/>
              </a:ext>
            </a:extLst>
          </p:cNvPr>
          <p:cNvSpPr txBox="1"/>
          <p:nvPr/>
        </p:nvSpPr>
        <p:spPr>
          <a:xfrm>
            <a:off x="3319983" y="3565622"/>
            <a:ext cx="133488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shear web</a:t>
            </a:r>
          </a:p>
        </p:txBody>
      </p:sp>
      <p:cxnSp>
        <p:nvCxnSpPr>
          <p:cNvPr id="65" name="Connector: Curved 24">
            <a:extLst>
              <a:ext uri="{FF2B5EF4-FFF2-40B4-BE49-F238E27FC236}">
                <a16:creationId xmlns:a16="http://schemas.microsoft.com/office/drawing/2014/main" id="{DE37A554-6964-8F43-A1D9-E9ACF6573E42}"/>
              </a:ext>
            </a:extLst>
          </p:cNvPr>
          <p:cNvCxnSpPr>
            <a:cxnSpLocks/>
            <a:stCxn id="66" idx="1"/>
          </p:cNvCxnSpPr>
          <p:nvPr/>
        </p:nvCxnSpPr>
        <p:spPr>
          <a:xfrm rot="10800000">
            <a:off x="2934400" y="2961686"/>
            <a:ext cx="382727" cy="411877"/>
          </a:xfrm>
          <a:prstGeom prst="curvedConnector2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7D97FDA-DBE2-6547-8C1C-36A81F3F410C}"/>
              </a:ext>
            </a:extLst>
          </p:cNvPr>
          <p:cNvSpPr txBox="1"/>
          <p:nvPr/>
        </p:nvSpPr>
        <p:spPr>
          <a:xfrm>
            <a:off x="3317126" y="3245289"/>
            <a:ext cx="17487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volini" panose="020B0502040204020203" pitchFamily="66" charset="0"/>
                <a:cs typeface="Cavolini" panose="020B0502040204020203" pitchFamily="66" charset="0"/>
              </a:rPr>
              <a:t>CF spar cap/beam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A8876A-F799-134B-8A36-588ED701D0CD}"/>
              </a:ext>
            </a:extLst>
          </p:cNvPr>
          <p:cNvSpPr txBox="1"/>
          <p:nvPr/>
        </p:nvSpPr>
        <p:spPr>
          <a:xfrm>
            <a:off x="715872" y="5266095"/>
            <a:ext cx="2828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volini" panose="020B0502040204020203" pitchFamily="66" charset="0"/>
                <a:cs typeface="Cavolini" panose="020B0502040204020203" pitchFamily="66" charset="0"/>
              </a:rPr>
              <a:t>Note: Drawings NOT TO SCALE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06C3979B-B3A2-7C46-A912-DC1E643D98AF}"/>
              </a:ext>
            </a:extLst>
          </p:cNvPr>
          <p:cNvSpPr txBox="1">
            <a:spLocks/>
          </p:cNvSpPr>
          <p:nvPr/>
        </p:nvSpPr>
        <p:spPr>
          <a:xfrm>
            <a:off x="609601" y="5451149"/>
            <a:ext cx="5689591" cy="40872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u="sng" dirty="0"/>
              <a:t>Example of Chordwise and Spanwise Compartmentalization</a:t>
            </a:r>
          </a:p>
        </p:txBody>
      </p:sp>
      <p:cxnSp>
        <p:nvCxnSpPr>
          <p:cNvPr id="69" name="Connector: Curved 31">
            <a:extLst>
              <a:ext uri="{FF2B5EF4-FFF2-40B4-BE49-F238E27FC236}">
                <a16:creationId xmlns:a16="http://schemas.microsoft.com/office/drawing/2014/main" id="{C58A56D3-BEB1-9543-A7CD-97F6B36E0F34}"/>
              </a:ext>
            </a:extLst>
          </p:cNvPr>
          <p:cNvCxnSpPr>
            <a:cxnSpLocks/>
          </p:cNvCxnSpPr>
          <p:nvPr/>
        </p:nvCxnSpPr>
        <p:spPr>
          <a:xfrm rot="5400000">
            <a:off x="8908011" y="1486611"/>
            <a:ext cx="1194791" cy="1175660"/>
          </a:xfrm>
          <a:prstGeom prst="curvedConnector3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BCF6BB30-B151-7041-BF5E-E08CAC7D351C}"/>
              </a:ext>
            </a:extLst>
          </p:cNvPr>
          <p:cNvSpPr txBox="1">
            <a:spLocks/>
          </p:cNvSpPr>
          <p:nvPr/>
        </p:nvSpPr>
        <p:spPr>
          <a:xfrm>
            <a:off x="6329829" y="3854654"/>
            <a:ext cx="5689591" cy="125026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u="sng" dirty="0"/>
              <a:t>Aero-Structure Coupling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Reusability of primary structure to create derivative blades is subject to two design restrictions/constraints</a:t>
            </a:r>
          </a:p>
          <a:p>
            <a:pPr marL="685783" lvl="1" indent="-152396">
              <a:spcBef>
                <a:spcPts val="0"/>
              </a:spcBef>
            </a:pPr>
            <a:r>
              <a:rPr lang="en-US" sz="1200" dirty="0"/>
              <a:t>Airfoil families (geometry)</a:t>
            </a:r>
          </a:p>
          <a:p>
            <a:pPr marL="685783" lvl="1" indent="-152396">
              <a:spcBef>
                <a:spcPts val="0"/>
              </a:spcBef>
            </a:pPr>
            <a:r>
              <a:rPr lang="en-US" sz="1200" dirty="0"/>
              <a:t>Blade absolute thickness spanwise distribution</a:t>
            </a:r>
          </a:p>
          <a:p>
            <a:pPr marL="152396" indent="-152396">
              <a:spcBef>
                <a:spcPts val="0"/>
              </a:spcBef>
            </a:pPr>
            <a:r>
              <a:rPr lang="en-US" sz="1200" dirty="0"/>
              <a:t>Most likely structure will constrain aero (will have some wiggle room)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6357780-270B-5F40-BECE-A9E35CF5B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" t="3820" r="56237" b="71193"/>
          <a:stretch/>
        </p:blipFill>
        <p:spPr>
          <a:xfrm>
            <a:off x="6463931" y="5095693"/>
            <a:ext cx="3443732" cy="1713553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C16E020-BCEF-6848-B51E-D3BB64906787}"/>
              </a:ext>
            </a:extLst>
          </p:cNvPr>
          <p:cNvSpPr txBox="1"/>
          <p:nvPr/>
        </p:nvSpPr>
        <p:spPr>
          <a:xfrm>
            <a:off x="9898954" y="5092903"/>
            <a:ext cx="2232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CC"/>
                </a:solidFill>
              </a:rPr>
              <a:t>PS max </a:t>
            </a:r>
            <a:r>
              <a:rPr lang="en-US" sz="1200" dirty="0" err="1">
                <a:solidFill>
                  <a:srgbClr val="0000CC"/>
                </a:solidFill>
              </a:rPr>
              <a:t>thk</a:t>
            </a:r>
            <a:r>
              <a:rPr lang="en-US" sz="1200" dirty="0">
                <a:solidFill>
                  <a:srgbClr val="0000CC"/>
                </a:solidFill>
              </a:rPr>
              <a:t> pos &amp; value</a:t>
            </a:r>
          </a:p>
          <a:p>
            <a:r>
              <a:rPr lang="en-US" sz="1200" dirty="0">
                <a:solidFill>
                  <a:srgbClr val="FF0000"/>
                </a:solidFill>
              </a:rPr>
              <a:t>SS max </a:t>
            </a:r>
            <a:r>
              <a:rPr lang="en-US" sz="1200" dirty="0" err="1">
                <a:solidFill>
                  <a:srgbClr val="FF0000"/>
                </a:solidFill>
              </a:rPr>
              <a:t>thk</a:t>
            </a:r>
            <a:r>
              <a:rPr lang="en-US" sz="1200" dirty="0">
                <a:solidFill>
                  <a:srgbClr val="FF0000"/>
                </a:solidFill>
              </a:rPr>
              <a:t> pos &amp; value</a:t>
            </a:r>
          </a:p>
          <a:p>
            <a:r>
              <a:rPr lang="en-US" sz="1200" dirty="0"/>
              <a:t>Airfoil max </a:t>
            </a:r>
            <a:r>
              <a:rPr lang="en-US" sz="1200" dirty="0" err="1"/>
              <a:t>thk</a:t>
            </a:r>
            <a:r>
              <a:rPr lang="en-US" sz="1200" dirty="0"/>
              <a:t> pos &amp; value</a:t>
            </a:r>
          </a:p>
        </p:txBody>
      </p:sp>
    </p:spTree>
    <p:extLst>
      <p:ext uri="{BB962C8B-B14F-4D97-AF65-F5344CB8AC3E}">
        <p14:creationId xmlns:p14="http://schemas.microsoft.com/office/powerpoint/2010/main" val="190048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Inflatable Blade Concept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8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A7E762C-9292-5740-B415-411A209F87EA}"/>
              </a:ext>
            </a:extLst>
          </p:cNvPr>
          <p:cNvSpPr txBox="1">
            <a:spLocks/>
          </p:cNvSpPr>
          <p:nvPr/>
        </p:nvSpPr>
        <p:spPr>
          <a:xfrm>
            <a:off x="527049" y="904352"/>
            <a:ext cx="10826751" cy="19337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b="1" u="sng" dirty="0">
                <a:solidFill>
                  <a:schemeClr val="tx1"/>
                </a:solidFill>
              </a:rPr>
              <a:t>Exterior Shape Control</a:t>
            </a:r>
          </a:p>
          <a:p>
            <a:r>
              <a:rPr lang="en-US" sz="1333" dirty="0">
                <a:solidFill>
                  <a:schemeClr val="tx1"/>
                </a:solidFill>
              </a:rPr>
              <a:t>		Option # 1			Option # 2				Option # 3</a:t>
            </a:r>
          </a:p>
          <a:p>
            <a:r>
              <a:rPr lang="en-US" sz="1333" dirty="0">
                <a:solidFill>
                  <a:schemeClr val="tx1"/>
                </a:solidFill>
              </a:rPr>
              <a:t>	                 Station Templates	                    Traditional Mold		                3D-Printed Segments</a:t>
            </a:r>
          </a:p>
          <a:p>
            <a:endParaRPr lang="en-US" sz="1333" dirty="0">
              <a:solidFill>
                <a:schemeClr val="tx1"/>
              </a:solidFill>
            </a:endParaRPr>
          </a:p>
          <a:p>
            <a:endParaRPr lang="en-US" sz="1333" dirty="0">
              <a:solidFill>
                <a:schemeClr val="tx1"/>
              </a:solidFill>
            </a:endParaRPr>
          </a:p>
          <a:p>
            <a:endParaRPr lang="en-US" sz="1333" dirty="0">
              <a:solidFill>
                <a:schemeClr val="tx1"/>
              </a:solidFill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76EC6CB-9F6D-9644-8AAF-40B8C9B37142}"/>
              </a:ext>
            </a:extLst>
          </p:cNvPr>
          <p:cNvSpPr txBox="1">
            <a:spLocks/>
          </p:cNvSpPr>
          <p:nvPr/>
        </p:nvSpPr>
        <p:spPr>
          <a:xfrm>
            <a:off x="690623" y="3929478"/>
            <a:ext cx="11270285" cy="2791997"/>
          </a:xfrm>
          <a:prstGeom prst="rect">
            <a:avLst/>
          </a:prstGeom>
        </p:spPr>
        <p:txBody>
          <a:bodyPr vert="horz" lIns="121920" tIns="60960" rIns="121920" bIns="60960" numCol="3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Price: $ (or less)</a:t>
            </a:r>
          </a:p>
          <a:p>
            <a:r>
              <a:rPr lang="en-US" sz="1200" dirty="0"/>
              <a:t>Can be made in parallel to or before blade manufacturing (laser cut)</a:t>
            </a:r>
          </a:p>
          <a:p>
            <a:r>
              <a:rPr lang="en-US" sz="1200" dirty="0"/>
              <a:t>Easily storable (low space required)</a:t>
            </a:r>
          </a:p>
          <a:p>
            <a:r>
              <a:rPr lang="en-US" sz="1200" dirty="0"/>
              <a:t>Recyclable</a:t>
            </a:r>
          </a:p>
          <a:p>
            <a:r>
              <a:rPr lang="en-US" sz="1200" dirty="0"/>
              <a:t>Any # along span (20-25?)</a:t>
            </a:r>
          </a:p>
          <a:p>
            <a:r>
              <a:rPr lang="en-US" sz="1200" dirty="0"/>
              <a:t>Split @ LE, TE mold release lines</a:t>
            </a:r>
          </a:p>
          <a:p>
            <a:r>
              <a:rPr lang="en-US" sz="1200" dirty="0"/>
              <a:t>Least/smallest amount of shape control</a:t>
            </a:r>
          </a:p>
          <a:p>
            <a:r>
              <a:rPr lang="en-US" sz="1200" dirty="0"/>
              <a:t>Most likely wood or recycled plastic</a:t>
            </a:r>
          </a:p>
          <a:p>
            <a:r>
              <a:rPr lang="en-US" sz="1200" dirty="0"/>
              <a:t>On-site usage (easily transported)</a:t>
            </a:r>
          </a:p>
          <a:p>
            <a:r>
              <a:rPr lang="en-US" sz="1200" dirty="0"/>
              <a:t>Interchangeable for new blades</a:t>
            </a:r>
          </a:p>
          <a:p>
            <a:r>
              <a:rPr lang="en-US" sz="1200" dirty="0"/>
              <a:t>Price: $$</a:t>
            </a:r>
          </a:p>
          <a:p>
            <a:r>
              <a:rPr lang="en-US" sz="1200" dirty="0"/>
              <a:t>Create traditional mold using standard methods</a:t>
            </a:r>
          </a:p>
          <a:p>
            <a:r>
              <a:rPr lang="en-US" sz="1200" dirty="0"/>
              <a:t>Need to transport to site (large, lighter)</a:t>
            </a:r>
          </a:p>
          <a:p>
            <a:r>
              <a:rPr lang="en-US" sz="1200" dirty="0"/>
              <a:t>Make prior to blade manufacturing</a:t>
            </a:r>
          </a:p>
          <a:p>
            <a:r>
              <a:rPr lang="en-US" sz="1200" dirty="0"/>
              <a:t>Must have injection ports</a:t>
            </a:r>
          </a:p>
          <a:p>
            <a:r>
              <a:rPr lang="en-US" sz="1200" dirty="0"/>
              <a:t>Most/highest amount of shape control</a:t>
            </a:r>
          </a:p>
          <a:p>
            <a:r>
              <a:rPr lang="en-US" sz="1200" dirty="0"/>
              <a:t>Not reusable/recyclable</a:t>
            </a:r>
          </a:p>
          <a:p>
            <a:r>
              <a:rPr lang="en-US" sz="1200" dirty="0"/>
              <a:t>Split @ LE, TE mold release lines</a:t>
            </a:r>
          </a:p>
          <a:p>
            <a:r>
              <a:rPr lang="en-US" sz="1200" dirty="0"/>
              <a:t>Need supporting equipment (cranes, etc.)</a:t>
            </a:r>
          </a:p>
          <a:p>
            <a:r>
              <a:rPr lang="en-US" sz="1200" dirty="0"/>
              <a:t>?</a:t>
            </a:r>
          </a:p>
          <a:p>
            <a:r>
              <a:rPr lang="en-US" sz="1200" dirty="0"/>
              <a:t>Price: ? = OPEX (segments) + CAPEX (machine)</a:t>
            </a:r>
          </a:p>
          <a:p>
            <a:r>
              <a:rPr lang="en-US" sz="1200" dirty="0"/>
              <a:t>Any # of variably-sized spanwise blade segments </a:t>
            </a:r>
            <a:r>
              <a:rPr lang="en-US" sz="1200" dirty="0">
                <a:sym typeface="Wingdings" panose="05000000000000000000" pitchFamily="2" charset="2"/>
              </a:rPr>
              <a:t> variable amount of shape control</a:t>
            </a:r>
            <a:endParaRPr lang="en-US" sz="1200" dirty="0"/>
          </a:p>
          <a:p>
            <a:r>
              <a:rPr lang="en-US" sz="1200" dirty="0"/>
              <a:t>Depends on University of Maine printer:     30m X 6.7m X 3m (L X W X H)</a:t>
            </a:r>
          </a:p>
          <a:p>
            <a:r>
              <a:rPr lang="en-US" sz="1200" dirty="0"/>
              <a:t>Easily </a:t>
            </a:r>
            <a:r>
              <a:rPr lang="en-US" sz="1200" dirty="0" err="1"/>
              <a:t>segmentable</a:t>
            </a:r>
            <a:r>
              <a:rPr lang="en-US" sz="1200" dirty="0"/>
              <a:t> and transportable</a:t>
            </a:r>
          </a:p>
          <a:p>
            <a:r>
              <a:rPr lang="en-US" sz="1200" dirty="0"/>
              <a:t>Use recyclable materials (wood cellulose and/or recycled plastic)</a:t>
            </a:r>
          </a:p>
          <a:p>
            <a:r>
              <a:rPr lang="en-US" sz="1200" dirty="0"/>
              <a:t>Split @ LE, TE mold release lines</a:t>
            </a:r>
          </a:p>
          <a:p>
            <a:r>
              <a:rPr lang="en-US" sz="1200" dirty="0"/>
              <a:t>Can be made in parallel to or before blade manufacturing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917CC7-005F-6E4A-AC91-BEC781C27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53" y="1547660"/>
            <a:ext cx="2230229" cy="24066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43D2CD-1CEB-3940-A363-9BFCF4D17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79" y="1547660"/>
            <a:ext cx="1933652" cy="241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8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419C366-F388-B24B-85B1-4D3E3F2A8E12}"/>
              </a:ext>
            </a:extLst>
          </p:cNvPr>
          <p:cNvSpPr txBox="1">
            <a:spLocks/>
          </p:cNvSpPr>
          <p:nvPr/>
        </p:nvSpPr>
        <p:spPr>
          <a:xfrm>
            <a:off x="838200" y="2500132"/>
            <a:ext cx="10515600" cy="1736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Optimization Setup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1D0435-1007-7B41-A1EA-479D34237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7B213-5A07-4DF7-93B7-9F79032DB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7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12910</TotalTime>
  <Words>3759</Words>
  <Application>Microsoft Macintosh PowerPoint</Application>
  <PresentationFormat>Widescreen</PresentationFormat>
  <Paragraphs>806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Cavolini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&amp; Comparison at r/R=0.76</vt:lpstr>
      <vt:lpstr>PowerPoint Presentation</vt:lpstr>
      <vt:lpstr>Material Properties</vt:lpstr>
      <vt:lpstr>Summary &amp; Conclusions</vt:lpstr>
      <vt:lpstr>Summary &amp; Conclusions</vt:lpstr>
      <vt:lpstr>Outlook, Ongoing Work, and Open Questions</vt:lpstr>
      <vt:lpstr>Appendix: Coordinate System – SONATA &amp; VABS</vt:lpstr>
      <vt:lpstr>Appendix: Layup Convention – VABS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 Advisory Panel Update</dc:title>
  <dc:creator>Paquette, Joshua A</dc:creator>
  <cp:lastModifiedBy>Feil, Roland</cp:lastModifiedBy>
  <cp:revision>221</cp:revision>
  <dcterms:created xsi:type="dcterms:W3CDTF">2020-01-17T04:57:06Z</dcterms:created>
  <dcterms:modified xsi:type="dcterms:W3CDTF">2020-03-25T17:32:51Z</dcterms:modified>
</cp:coreProperties>
</file>